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566B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6" autoAdjust="0"/>
  </p:normalViewPr>
  <p:slideViewPr>
    <p:cSldViewPr>
      <p:cViewPr>
        <p:scale>
          <a:sx n="77" d="100"/>
          <a:sy n="77" d="100"/>
        </p:scale>
        <p:origin x="-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NLC_PPT_title.jpg"/>
          <p:cNvPicPr>
            <a:picLocks noChangeAspect="1"/>
          </p:cNvPicPr>
          <p:nvPr userDrawn="1"/>
        </p:nvPicPr>
        <p:blipFill>
          <a:blip r:embed="rId2"/>
          <a:stretch>
            <a:fillRect/>
          </a:stretch>
        </p:blipFill>
        <p:spPr>
          <a:xfrm>
            <a:off x="0" y="-228600"/>
            <a:ext cx="9143999" cy="8040239"/>
          </a:xfrm>
          <a:prstGeom prst="rect">
            <a:avLst/>
          </a:prstGeom>
        </p:spPr>
      </p:pic>
      <p:sp>
        <p:nvSpPr>
          <p:cNvPr id="2" name="Title 1"/>
          <p:cNvSpPr>
            <a:spLocks noGrp="1"/>
          </p:cNvSpPr>
          <p:nvPr>
            <p:ph type="ctrTitle" hasCustomPrompt="1"/>
          </p:nvPr>
        </p:nvSpPr>
        <p:spPr>
          <a:xfrm>
            <a:off x="228600" y="152400"/>
            <a:ext cx="7315200" cy="1142999"/>
          </a:xfrm>
        </p:spPr>
        <p:txBody>
          <a:bodyPr/>
          <a:lstStyle>
            <a:lvl1pPr algn="l">
              <a:defRPr b="1" baseline="0">
                <a:latin typeface="Calibri"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228600" y="1295400"/>
            <a:ext cx="6400800" cy="1752600"/>
          </a:xfrm>
        </p:spPr>
        <p:txBody>
          <a:bodyPr>
            <a:normAutofit/>
          </a:bodyPr>
          <a:lstStyle>
            <a:lvl1pPr marL="0" indent="0" algn="l">
              <a:buNone/>
              <a:defRPr sz="1800" b="1" i="0">
                <a:solidFill>
                  <a:srgbClr val="566B21"/>
                </a:solidFill>
                <a:latin typeface="+mn-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a:t>
            </a:r>
          </a:p>
          <a:p>
            <a:r>
              <a:rPr lang="en-US" dirty="0" smtClean="0"/>
              <a:t>Title</a:t>
            </a:r>
            <a:endParaRPr lang="en-US" dirty="0"/>
          </a:p>
        </p:txBody>
      </p:sp>
      <p:sp>
        <p:nvSpPr>
          <p:cNvPr id="4" name="Date Placeholder 3"/>
          <p:cNvSpPr>
            <a:spLocks noGrp="1"/>
          </p:cNvSpPr>
          <p:nvPr>
            <p:ph type="dt" sz="half" idx="10"/>
          </p:nvPr>
        </p:nvSpPr>
        <p:spPr>
          <a:xfrm>
            <a:off x="304800" y="6172200"/>
            <a:ext cx="2133600" cy="365125"/>
          </a:xfrm>
        </p:spPr>
        <p:txBody>
          <a:bodyPr/>
          <a:lstStyle>
            <a:lvl1pPr>
              <a:defRPr>
                <a:solidFill>
                  <a:schemeClr val="tx1">
                    <a:lumMod val="65000"/>
                    <a:lumOff val="35000"/>
                  </a:schemeClr>
                </a:solidFill>
              </a:defRPr>
            </a:lvl1pPr>
          </a:lstStyle>
          <a:p>
            <a:r>
              <a:rPr lang="en-US" dirty="0" smtClean="0"/>
              <a:t>Revised:</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userDrawn="1"/>
        </p:nvSpPr>
        <p:spPr>
          <a:xfrm flipH="1">
            <a:off x="5562600" y="228600"/>
            <a:ext cx="3581400" cy="762000"/>
          </a:xfrm>
          <a:prstGeom prst="snip2DiagRect">
            <a:avLst>
              <a:gd name="adj1" fmla="val 0"/>
              <a:gd name="adj2" fmla="val 4806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nip Diagonal Corner Rectangle 9"/>
          <p:cNvSpPr/>
          <p:nvPr userDrawn="1"/>
        </p:nvSpPr>
        <p:spPr>
          <a:xfrm flipH="1" flipV="1">
            <a:off x="4800600" y="838200"/>
            <a:ext cx="4343400" cy="685800"/>
          </a:xfrm>
          <a:prstGeom prst="snip2DiagRect">
            <a:avLst>
              <a:gd name="adj1" fmla="val 0"/>
              <a:gd name="adj2" fmla="val 4806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57200"/>
            <a:ext cx="9144000" cy="76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D0BA50E-97A3-40F3-8266-EDE14A897F3A}" type="slidenum">
              <a:rPr lang="en-US" smtClean="0"/>
              <a:pPr/>
              <a:t>‹#›</a:t>
            </a:fld>
            <a:endParaRPr lang="en-US" dirty="0"/>
          </a:p>
        </p:txBody>
      </p:sp>
      <p:sp>
        <p:nvSpPr>
          <p:cNvPr id="2" name="Title 1"/>
          <p:cNvSpPr>
            <a:spLocks noGrp="1"/>
          </p:cNvSpPr>
          <p:nvPr>
            <p:ph type="title" hasCustomPrompt="1"/>
          </p:nvPr>
        </p:nvSpPr>
        <p:spPr>
          <a:xfrm>
            <a:off x="457200" y="274638"/>
            <a:ext cx="7696200" cy="1143000"/>
          </a:xfrm>
        </p:spPr>
        <p:txBody>
          <a:bodyPr/>
          <a:lstStyle>
            <a:lvl1pPr algn="ctr">
              <a:defRPr>
                <a:solidFill>
                  <a:schemeClr val="bg1"/>
                </a:solidFill>
              </a:defRPr>
            </a:lvl1pPr>
          </a:lstStyle>
          <a:p>
            <a:r>
              <a:rPr lang="en-US" dirty="0" smtClean="0"/>
              <a:t>Click to edit title</a:t>
            </a:r>
            <a:endParaRPr lang="en-US" dirty="0"/>
          </a:p>
        </p:txBody>
      </p:sp>
      <p:pic>
        <p:nvPicPr>
          <p:cNvPr id="12" name="Picture 11" descr="Correct NSBE Logo W R(2).png"/>
          <p:cNvPicPr>
            <a:picLocks noChangeAspect="1"/>
          </p:cNvPicPr>
          <p:nvPr userDrawn="1"/>
        </p:nvPicPr>
        <p:blipFill>
          <a:blip r:embed="rId2" cstate="print"/>
          <a:stretch>
            <a:fillRect/>
          </a:stretch>
        </p:blipFill>
        <p:spPr>
          <a:xfrm>
            <a:off x="8153400" y="457200"/>
            <a:ext cx="685800" cy="784141"/>
          </a:xfrm>
          <a:prstGeom prst="rect">
            <a:avLst/>
          </a:prstGeom>
        </p:spPr>
      </p:pic>
      <p:sp>
        <p:nvSpPr>
          <p:cNvPr id="13" name="TextBox 12"/>
          <p:cNvSpPr txBox="1"/>
          <p:nvPr userDrawn="1"/>
        </p:nvSpPr>
        <p:spPr>
          <a:xfrm>
            <a:off x="457200" y="6477000"/>
            <a:ext cx="312420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tint val="75000"/>
                  </a:prstClr>
                </a:solidFill>
                <a:effectLst/>
                <a:uLnTx/>
                <a:uFillTx/>
                <a:latin typeface="+mn-lt"/>
                <a:ea typeface="+mn-ea"/>
                <a:cs typeface="+mn-cs"/>
              </a:rPr>
              <a:t>NATIONAL SOCIETY OF BLACK ENGINEERS</a:t>
            </a:r>
            <a:endParaRPr lang="en-US" sz="10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bg1">
                <a:lumMod val="50000"/>
              </a:schemeClr>
            </a:gs>
            <a:gs pos="50000">
              <a:schemeClr val="bg1">
                <a:lumMod val="75000"/>
              </a:schemeClr>
            </a:gs>
            <a:gs pos="100000">
              <a:schemeClr val="bg1">
                <a:lumMod val="95000"/>
              </a:schemeClr>
            </a:gs>
          </a:gsLst>
          <a:lin ang="5400000" scaled="0"/>
        </a:gradFill>
        <a:effectLst/>
      </p:bgPr>
    </p:bg>
    <p:spTree>
      <p:nvGrpSpPr>
        <p:cNvPr id="1" name=""/>
        <p:cNvGrpSpPr/>
        <p:nvPr/>
      </p:nvGrpSpPr>
      <p:grpSpPr>
        <a:xfrm>
          <a:off x="0" y="0"/>
          <a:ext cx="0" cy="0"/>
          <a:chOff x="0" y="0"/>
          <a:chExt cx="0" cy="0"/>
        </a:xfrm>
      </p:grpSpPr>
      <p:pic>
        <p:nvPicPr>
          <p:cNvPr id="7" name="Picture 6" descr="Correct NSBE Logo W R(2).png"/>
          <p:cNvPicPr>
            <a:picLocks noChangeAspect="1"/>
          </p:cNvPicPr>
          <p:nvPr userDrawn="1"/>
        </p:nvPicPr>
        <p:blipFill>
          <a:blip r:embed="rId2" cstate="print"/>
          <a:stretch>
            <a:fillRect/>
          </a:stretch>
        </p:blipFill>
        <p:spPr>
          <a:xfrm>
            <a:off x="152400" y="228601"/>
            <a:ext cx="1371599" cy="1568282"/>
          </a:xfrm>
          <a:prstGeom prst="rect">
            <a:avLst/>
          </a:prstGeom>
        </p:spPr>
      </p:pic>
      <p:sp>
        <p:nvSpPr>
          <p:cNvPr id="9" name="Flowchart: Process 8"/>
          <p:cNvSpPr/>
          <p:nvPr userDrawn="1"/>
        </p:nvSpPr>
        <p:spPr>
          <a:xfrm>
            <a:off x="1905000" y="2286000"/>
            <a:ext cx="5410200" cy="762000"/>
          </a:xfrm>
          <a:prstGeom prst="flowChartProcess">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Process 9"/>
          <p:cNvSpPr/>
          <p:nvPr userDrawn="1"/>
        </p:nvSpPr>
        <p:spPr>
          <a:xfrm>
            <a:off x="1905000" y="3048000"/>
            <a:ext cx="5410200" cy="1752600"/>
          </a:xfrm>
          <a:prstGeom prst="flowChart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905000" y="2362200"/>
            <a:ext cx="5410201" cy="622300"/>
          </a:xfrm>
        </p:spPr>
        <p:txBody>
          <a:bodyPr anchor="t"/>
          <a:lstStyle>
            <a:lvl1pPr algn="ctr">
              <a:defRPr sz="4000" b="1" cap="all">
                <a:solidFill>
                  <a:schemeClr val="bg1"/>
                </a:solidFill>
              </a:defRPr>
            </a:lvl1pPr>
          </a:lstStyle>
          <a:p>
            <a:r>
              <a:rPr lang="en-US" dirty="0" smtClean="0"/>
              <a:t>Questions?</a:t>
            </a:r>
            <a:endParaRPr lang="en-US" dirty="0"/>
          </a:p>
        </p:txBody>
      </p:sp>
      <p:sp>
        <p:nvSpPr>
          <p:cNvPr id="3" name="Text Placeholder 2"/>
          <p:cNvSpPr>
            <a:spLocks noGrp="1"/>
          </p:cNvSpPr>
          <p:nvPr>
            <p:ph type="body" idx="1" hasCustomPrompt="1"/>
          </p:nvPr>
        </p:nvSpPr>
        <p:spPr>
          <a:xfrm>
            <a:off x="1905000" y="3200400"/>
            <a:ext cx="5410200" cy="1500187"/>
          </a:xfrm>
        </p:spPr>
        <p:txBody>
          <a:bodyPr anchor="ctr">
            <a:normAutofit/>
          </a:bodyPr>
          <a:lstStyle>
            <a:lvl1pPr marL="0" indent="0" algn="ctr">
              <a:spcBef>
                <a:spcPts val="0"/>
              </a:spcBef>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contact email or website here</a:t>
            </a:r>
          </a:p>
        </p:txBody>
      </p:sp>
      <p:sp>
        <p:nvSpPr>
          <p:cNvPr id="11" name="TextBox 10"/>
          <p:cNvSpPr txBox="1"/>
          <p:nvPr userDrawn="1"/>
        </p:nvSpPr>
        <p:spPr>
          <a:xfrm>
            <a:off x="1828800" y="4800600"/>
            <a:ext cx="4038600" cy="246221"/>
          </a:xfrm>
          <a:prstGeom prst="rect">
            <a:avLst/>
          </a:prstGeom>
          <a:noFill/>
        </p:spPr>
        <p:txBody>
          <a:bodyPr wrap="square" rtlCol="0">
            <a:spAutoFit/>
          </a:bodyPr>
          <a:lstStyle/>
          <a:p>
            <a:r>
              <a:rPr lang="en-US" sz="1000" dirty="0" smtClean="0"/>
              <a:t>NATIONAL</a:t>
            </a:r>
            <a:r>
              <a:rPr lang="en-US" sz="1000" baseline="0" dirty="0" smtClean="0"/>
              <a:t> SOCIETY OF BLACK ENGINEERS</a:t>
            </a:r>
            <a:endParaRPr lang="en-US" sz="100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6FC40-46C3-413C-9452-60F1D94694F4}" type="datetimeFigureOut">
              <a:rPr lang="en-US" smtClean="0"/>
              <a:pPr/>
              <a:t>9/8/2012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BA50E-97A3-40F3-8266-EDE14A897F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7" Type="http://schemas.openxmlformats.org/officeDocument/2006/relationships/image" Target="../media/image14.jpe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eg"/><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2" Type="http://schemas.openxmlformats.org/officeDocument/2006/relationships/hyperlink" Target="mailto:nsbe.cu.secretary@gmail.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0956"/>
            <a:ext cx="9106930" cy="685799"/>
          </a:xfrm>
        </p:spPr>
        <p:txBody>
          <a:bodyPr>
            <a:normAutofit fontScale="90000"/>
          </a:bodyPr>
          <a:lstStyle/>
          <a:p>
            <a:r>
              <a:rPr lang="en-US" dirty="0" smtClean="0">
                <a:solidFill>
                  <a:srgbClr val="FF0000"/>
                </a:solidFill>
                <a:latin typeface="Matura MT Script Capitals" pitchFamily="66" charset="0"/>
              </a:rPr>
              <a:t>NSBE 2</a:t>
            </a:r>
            <a:r>
              <a:rPr lang="en-US" baseline="30000" dirty="0" smtClean="0">
                <a:solidFill>
                  <a:srgbClr val="FF0000"/>
                </a:solidFill>
                <a:latin typeface="Matura MT Script Capitals" pitchFamily="66" charset="0"/>
              </a:rPr>
              <a:t>nd</a:t>
            </a:r>
            <a:r>
              <a:rPr lang="en-US" dirty="0" smtClean="0">
                <a:solidFill>
                  <a:srgbClr val="FF0000"/>
                </a:solidFill>
                <a:latin typeface="Matura MT Script Capitals" pitchFamily="66" charset="0"/>
              </a:rPr>
              <a:t> General Body Meeting</a:t>
            </a:r>
            <a:endParaRPr lang="en-US" dirty="0">
              <a:solidFill>
                <a:srgbClr val="FF0000"/>
              </a:solidFill>
              <a:latin typeface="Matura MT Script Capitals" pitchFamily="66" charset="0"/>
            </a:endParaRPr>
          </a:p>
        </p:txBody>
      </p:sp>
      <p:sp>
        <p:nvSpPr>
          <p:cNvPr id="3" name="Subtitle 2"/>
          <p:cNvSpPr>
            <a:spLocks noGrp="1"/>
          </p:cNvSpPr>
          <p:nvPr>
            <p:ph type="subTitle" idx="1"/>
          </p:nvPr>
        </p:nvSpPr>
        <p:spPr>
          <a:xfrm>
            <a:off x="533400" y="914398"/>
            <a:ext cx="3048000" cy="685800"/>
          </a:xfrm>
        </p:spPr>
        <p:txBody>
          <a:bodyPr>
            <a:normAutofit fontScale="92500" lnSpcReduction="10000"/>
          </a:bodyPr>
          <a:lstStyle/>
          <a:p>
            <a:pPr algn="ctr"/>
            <a:r>
              <a:rPr lang="en-US" sz="4400" u="sng" dirty="0" smtClean="0">
                <a:solidFill>
                  <a:srgbClr val="006600"/>
                </a:solidFill>
                <a:latin typeface="Old English Text MT" pitchFamily="66" charset="0"/>
              </a:rPr>
              <a:t>Agenda</a:t>
            </a:r>
          </a:p>
        </p:txBody>
      </p:sp>
      <p:sp>
        <p:nvSpPr>
          <p:cNvPr id="4" name="Rectangle 3"/>
          <p:cNvSpPr/>
          <p:nvPr/>
        </p:nvSpPr>
        <p:spPr>
          <a:xfrm>
            <a:off x="-1" y="1396313"/>
            <a:ext cx="2837935"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v"/>
            </a:pPr>
            <a:r>
              <a:rPr lang="en-US" sz="2400" dirty="0" smtClean="0">
                <a:solidFill>
                  <a:schemeClr val="tx1"/>
                </a:solidFill>
                <a:latin typeface="Matura MT Script Capitals" pitchFamily="66" charset="0"/>
              </a:rPr>
              <a:t>Announcements</a:t>
            </a:r>
            <a:endParaRPr lang="en-US" dirty="0">
              <a:solidFill>
                <a:schemeClr val="tx1"/>
              </a:solidFill>
              <a:latin typeface="Matura MT Script Capitals" pitchFamily="66" charset="0"/>
            </a:endParaRPr>
          </a:p>
        </p:txBody>
      </p:sp>
      <p:sp>
        <p:nvSpPr>
          <p:cNvPr id="5" name="Rectangle 4"/>
          <p:cNvSpPr/>
          <p:nvPr/>
        </p:nvSpPr>
        <p:spPr>
          <a:xfrm>
            <a:off x="2971800" y="1270686"/>
            <a:ext cx="2250989"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v"/>
            </a:pPr>
            <a:r>
              <a:rPr lang="en-US" sz="2400" dirty="0" smtClean="0">
                <a:solidFill>
                  <a:schemeClr val="tx1"/>
                </a:solidFill>
                <a:latin typeface="Matura MT Script Capitals" pitchFamily="66" charset="0"/>
              </a:rPr>
              <a:t>Reminder</a:t>
            </a:r>
            <a:endParaRPr lang="en-US" sz="2400" dirty="0">
              <a:solidFill>
                <a:schemeClr val="tx1"/>
              </a:solidFill>
              <a:latin typeface="Matura MT Script Capitals" pitchFamily="66" charset="0"/>
            </a:endParaRPr>
          </a:p>
        </p:txBody>
      </p:sp>
      <p:sp>
        <p:nvSpPr>
          <p:cNvPr id="6" name="Rectangle 5"/>
          <p:cNvSpPr/>
          <p:nvPr/>
        </p:nvSpPr>
        <p:spPr>
          <a:xfrm>
            <a:off x="6170140" y="912339"/>
            <a:ext cx="2953265" cy="673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v"/>
            </a:pPr>
            <a:r>
              <a:rPr lang="en-US" sz="2400" dirty="0" smtClean="0">
                <a:solidFill>
                  <a:schemeClr val="tx1"/>
                </a:solidFill>
                <a:latin typeface="Matura MT Script Capitals" pitchFamily="66" charset="0"/>
              </a:rPr>
              <a:t>Group Activity</a:t>
            </a:r>
            <a:endParaRPr lang="en-US" sz="2400" dirty="0">
              <a:solidFill>
                <a:schemeClr val="tx1"/>
              </a:solidFill>
              <a:latin typeface="Matura MT Script Capitals" pitchFamily="66" charset="0"/>
            </a:endParaRPr>
          </a:p>
        </p:txBody>
      </p:sp>
      <p:sp>
        <p:nvSpPr>
          <p:cNvPr id="7" name="Rectangle 6"/>
          <p:cNvSpPr/>
          <p:nvPr/>
        </p:nvSpPr>
        <p:spPr>
          <a:xfrm>
            <a:off x="4800600" y="1396313"/>
            <a:ext cx="4761469" cy="673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v"/>
            </a:pPr>
            <a:r>
              <a:rPr lang="en-US" sz="2400" dirty="0" smtClean="0">
                <a:solidFill>
                  <a:schemeClr val="tx1"/>
                </a:solidFill>
                <a:latin typeface="Matura MT Script Capitals" pitchFamily="66" charset="0"/>
              </a:rPr>
              <a:t>“Keep it Real” Card game</a:t>
            </a:r>
            <a:endParaRPr lang="en-US" sz="2400" dirty="0">
              <a:solidFill>
                <a:schemeClr val="tx1"/>
              </a:solidFill>
              <a:latin typeface="Matura MT Script Capital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9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18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26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350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solidFill>
                  <a:srgbClr val="008000"/>
                </a:solidFill>
                <a:latin typeface="Baskerville Old Face" pitchFamily="18" charset="0"/>
              </a:rPr>
              <a:t>Join Committees</a:t>
            </a:r>
          </a:p>
          <a:p>
            <a:pPr lvl="1"/>
            <a:r>
              <a:rPr lang="en-US" dirty="0" smtClean="0">
                <a:latin typeface="Baskerville Old Face" pitchFamily="18" charset="0"/>
              </a:rPr>
              <a:t>Learn time management</a:t>
            </a:r>
          </a:p>
          <a:p>
            <a:r>
              <a:rPr lang="en-US" dirty="0" smtClean="0">
                <a:solidFill>
                  <a:srgbClr val="008000"/>
                </a:solidFill>
                <a:latin typeface="Baskerville Old Face" pitchFamily="18" charset="0"/>
              </a:rPr>
              <a:t>Join Executive Board</a:t>
            </a:r>
          </a:p>
          <a:p>
            <a:pPr lvl="1"/>
            <a:r>
              <a:rPr lang="en-US" dirty="0" smtClean="0">
                <a:latin typeface="Baskerville Old Face" pitchFamily="18" charset="0"/>
              </a:rPr>
              <a:t>Develop </a:t>
            </a:r>
            <a:r>
              <a:rPr lang="en-US" dirty="0">
                <a:latin typeface="Baskerville Old Face" pitchFamily="18" charset="0"/>
              </a:rPr>
              <a:t>decision-making and problem solving </a:t>
            </a:r>
            <a:r>
              <a:rPr lang="en-US" dirty="0" smtClean="0">
                <a:latin typeface="Baskerville Old Face" pitchFamily="18" charset="0"/>
              </a:rPr>
              <a:t>skills</a:t>
            </a:r>
          </a:p>
          <a:p>
            <a:pPr lvl="1"/>
            <a:r>
              <a:rPr lang="en-US" dirty="0" smtClean="0">
                <a:latin typeface="Baskerville Old Face" pitchFamily="18" charset="0"/>
              </a:rPr>
              <a:t>Learn </a:t>
            </a:r>
            <a:r>
              <a:rPr lang="en-US" dirty="0">
                <a:latin typeface="Baskerville Old Face" pitchFamily="18" charset="0"/>
              </a:rPr>
              <a:t>to guide and direct</a:t>
            </a:r>
            <a:endParaRPr lang="en-US" dirty="0" smtClean="0">
              <a:latin typeface="Baskerville Old Face" pitchFamily="18" charset="0"/>
            </a:endParaRPr>
          </a:p>
          <a:p>
            <a:r>
              <a:rPr lang="en-US" dirty="0" smtClean="0">
                <a:solidFill>
                  <a:srgbClr val="008000"/>
                </a:solidFill>
                <a:latin typeface="Baskerville Old Face" pitchFamily="18" charset="0"/>
              </a:rPr>
              <a:t>Lead group activities</a:t>
            </a:r>
          </a:p>
          <a:p>
            <a:pPr lvl="1"/>
            <a:r>
              <a:rPr lang="en-US" dirty="0" smtClean="0">
                <a:latin typeface="Baskerville Old Face" pitchFamily="18" charset="0"/>
              </a:rPr>
              <a:t>Become innovative and outspoken</a:t>
            </a:r>
          </a:p>
          <a:p>
            <a:r>
              <a:rPr lang="en-US" dirty="0" smtClean="0">
                <a:solidFill>
                  <a:srgbClr val="008000"/>
                </a:solidFill>
                <a:latin typeface="Baskerville Old Face" pitchFamily="18" charset="0"/>
              </a:rPr>
              <a:t>Hold General Body meetings</a:t>
            </a:r>
          </a:p>
          <a:p>
            <a:pPr lvl="1"/>
            <a:r>
              <a:rPr lang="en-US" dirty="0" smtClean="0">
                <a:latin typeface="Baskerville Old Face" pitchFamily="18" charset="0"/>
              </a:rPr>
              <a:t>Challenge your comfort zone</a:t>
            </a:r>
          </a:p>
          <a:p>
            <a:pPr lvl="2"/>
            <a:r>
              <a:rPr lang="en-US" dirty="0" smtClean="0">
                <a:latin typeface="Baskerville Old Face" pitchFamily="18" charset="0"/>
              </a:rPr>
              <a:t>Freshmen meeting</a:t>
            </a:r>
          </a:p>
          <a:p>
            <a:pPr lvl="2"/>
            <a:r>
              <a:rPr lang="en-US" dirty="0" smtClean="0">
                <a:latin typeface="Baskerville Old Face" pitchFamily="18" charset="0"/>
              </a:rPr>
              <a:t>Sophomore meeting</a:t>
            </a:r>
          </a:p>
          <a:p>
            <a:pPr lvl="2"/>
            <a:r>
              <a:rPr lang="en-US" dirty="0" smtClean="0">
                <a:latin typeface="Baskerville Old Face" pitchFamily="18" charset="0"/>
              </a:rPr>
              <a:t>Junior meeting</a:t>
            </a:r>
          </a:p>
          <a:p>
            <a:r>
              <a:rPr lang="en-US" dirty="0" smtClean="0">
                <a:solidFill>
                  <a:srgbClr val="008000"/>
                </a:solidFill>
                <a:latin typeface="Baskerville Old Face" pitchFamily="18" charset="0"/>
              </a:rPr>
              <a:t>Debates</a:t>
            </a:r>
          </a:p>
          <a:p>
            <a:pPr lvl="1"/>
            <a:r>
              <a:rPr lang="en-US" dirty="0" smtClean="0">
                <a:latin typeface="Baskerville Old Face" pitchFamily="18" charset="0"/>
              </a:rPr>
              <a:t>Public speaking skills</a:t>
            </a:r>
          </a:p>
          <a:p>
            <a:pPr lvl="1"/>
            <a:r>
              <a:rPr lang="en-US" dirty="0" smtClean="0">
                <a:latin typeface="Baskerville Old Face" pitchFamily="18" charset="0"/>
              </a:rPr>
              <a:t>Extemporaneous debating </a:t>
            </a:r>
          </a:p>
          <a:p>
            <a:pPr lvl="1"/>
            <a:endParaRPr lang="en-US" dirty="0" smtClean="0">
              <a:latin typeface="Baskerville Old Face" pitchFamily="18" charset="0"/>
            </a:endParaRPr>
          </a:p>
          <a:p>
            <a:pPr marL="457200" lvl="1" indent="0">
              <a:buNone/>
            </a:pPr>
            <a:endParaRPr lang="en-US" dirty="0" smtClean="0">
              <a:latin typeface="Baskerville Old Face" pitchFamily="18" charset="0"/>
            </a:endParaRPr>
          </a:p>
          <a:p>
            <a:endParaRPr lang="en-US" dirty="0">
              <a:latin typeface="Baskerville Old Face" pitchFamily="18" charset="0"/>
            </a:endParaRPr>
          </a:p>
        </p:txBody>
      </p:sp>
      <p:sp>
        <p:nvSpPr>
          <p:cNvPr id="3" name="Title 2"/>
          <p:cNvSpPr>
            <a:spLocks noGrp="1"/>
          </p:cNvSpPr>
          <p:nvPr>
            <p:ph type="title"/>
          </p:nvPr>
        </p:nvSpPr>
        <p:spPr/>
        <p:txBody>
          <a:bodyPr/>
          <a:lstStyle/>
          <a:p>
            <a:r>
              <a:rPr lang="en-US" dirty="0" smtClean="0">
                <a:ln>
                  <a:solidFill>
                    <a:srgbClr val="FFFF00"/>
                  </a:solidFill>
                </a:ln>
                <a:solidFill>
                  <a:schemeClr val="tx1"/>
                </a:solidFill>
                <a:latin typeface="Old English Text MT" pitchFamily="66" charset="0"/>
              </a:rPr>
              <a:t>Leadership</a:t>
            </a:r>
            <a:endParaRPr lang="en-US" dirty="0">
              <a:ln>
                <a:solidFill>
                  <a:srgbClr val="FFFF00"/>
                </a:solidFill>
              </a:ln>
              <a:solidFill>
                <a:schemeClr val="tx1"/>
              </a:solidFill>
              <a:latin typeface="Old English Text MT" pitchFamily="66" charset="0"/>
            </a:endParaRPr>
          </a:p>
        </p:txBody>
      </p:sp>
    </p:spTree>
    <p:extLst>
      <p:ext uri="{BB962C8B-B14F-4D97-AF65-F5344CB8AC3E}">
        <p14:creationId xmlns:p14="http://schemas.microsoft.com/office/powerpoint/2010/main" val="25655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250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250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24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460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par>
                                <p:cTn id="23" presetID="10" presetClass="entr" presetSubtype="0" fill="hold" nodeType="withEffect">
                                  <p:stCondLst>
                                    <p:cond delay="470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par>
                                <p:cTn id="26" presetID="10" presetClass="entr" presetSubtype="0" fill="hold" nodeType="withEffect">
                                  <p:stCondLst>
                                    <p:cond delay="700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500"/>
                                        <p:tgtEl>
                                          <p:spTgt spid="2">
                                            <p:txEl>
                                              <p:pRg st="7" end="7"/>
                                            </p:txEl>
                                          </p:spTgt>
                                        </p:tgtEl>
                                      </p:cBhvr>
                                    </p:animEffect>
                                  </p:childTnLst>
                                </p:cTn>
                              </p:par>
                              <p:par>
                                <p:cTn id="29" presetID="10" presetClass="entr" presetSubtype="0" fill="hold" nodeType="withEffect">
                                  <p:stCondLst>
                                    <p:cond delay="710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childTnLst>
                                </p:cTn>
                              </p:par>
                              <p:par>
                                <p:cTn id="32" presetID="10" presetClass="entr" presetSubtype="0" fill="hold" nodeType="withEffect">
                                  <p:stCondLst>
                                    <p:cond delay="710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fade">
                                      <p:cBhvr>
                                        <p:cTn id="34" dur="500"/>
                                        <p:tgtEl>
                                          <p:spTgt spid="2">
                                            <p:txEl>
                                              <p:pRg st="9" end="9"/>
                                            </p:txEl>
                                          </p:spTgt>
                                        </p:tgtEl>
                                      </p:cBhvr>
                                    </p:animEffect>
                                  </p:childTnLst>
                                </p:cTn>
                              </p:par>
                              <p:par>
                                <p:cTn id="35" presetID="10" presetClass="entr" presetSubtype="0" fill="hold" nodeType="withEffect">
                                  <p:stCondLst>
                                    <p:cond delay="710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500"/>
                                        <p:tgtEl>
                                          <p:spTgt spid="2">
                                            <p:txEl>
                                              <p:pRg st="10" end="10"/>
                                            </p:txEl>
                                          </p:spTgt>
                                        </p:tgtEl>
                                      </p:cBhvr>
                                    </p:animEffect>
                                  </p:childTnLst>
                                </p:cTn>
                              </p:par>
                              <p:par>
                                <p:cTn id="38" presetID="10" presetClass="entr" presetSubtype="0" fill="hold" nodeType="withEffect">
                                  <p:stCondLst>
                                    <p:cond delay="710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fade">
                                      <p:cBhvr>
                                        <p:cTn id="40" dur="500"/>
                                        <p:tgtEl>
                                          <p:spTgt spid="2">
                                            <p:txEl>
                                              <p:pRg st="11" end="11"/>
                                            </p:txEl>
                                          </p:spTgt>
                                        </p:tgtEl>
                                      </p:cBhvr>
                                    </p:animEffect>
                                  </p:childTnLst>
                                </p:cTn>
                              </p:par>
                              <p:par>
                                <p:cTn id="41" presetID="10" presetClass="entr" presetSubtype="0" fill="hold" nodeType="withEffect">
                                  <p:stCondLst>
                                    <p:cond delay="910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fade">
                                      <p:cBhvr>
                                        <p:cTn id="43" dur="500"/>
                                        <p:tgtEl>
                                          <p:spTgt spid="2">
                                            <p:txEl>
                                              <p:pRg st="12" end="12"/>
                                            </p:txEl>
                                          </p:spTgt>
                                        </p:tgtEl>
                                      </p:cBhvr>
                                    </p:animEffect>
                                  </p:childTnLst>
                                </p:cTn>
                              </p:par>
                              <p:par>
                                <p:cTn id="44" presetID="10" presetClass="entr" presetSubtype="0" fill="hold" nodeType="withEffect">
                                  <p:stCondLst>
                                    <p:cond delay="9200"/>
                                  </p:stCondLst>
                                  <p:childTnLst>
                                    <p:set>
                                      <p:cBhvr>
                                        <p:cTn id="45" dur="1" fill="hold">
                                          <p:stCondLst>
                                            <p:cond delay="0"/>
                                          </p:stCondLst>
                                        </p:cTn>
                                        <p:tgtEl>
                                          <p:spTgt spid="2">
                                            <p:txEl>
                                              <p:pRg st="13" end="13"/>
                                            </p:txEl>
                                          </p:spTgt>
                                        </p:tgtEl>
                                        <p:attrNameLst>
                                          <p:attrName>style.visibility</p:attrName>
                                        </p:attrNameLst>
                                      </p:cBhvr>
                                      <p:to>
                                        <p:strVal val="visible"/>
                                      </p:to>
                                    </p:set>
                                    <p:animEffect transition="in" filter="fade">
                                      <p:cBhvr>
                                        <p:cTn id="46" dur="500"/>
                                        <p:tgtEl>
                                          <p:spTgt spid="2">
                                            <p:txEl>
                                              <p:pRg st="13" end="13"/>
                                            </p:txEl>
                                          </p:spTgt>
                                        </p:tgtEl>
                                      </p:cBhvr>
                                    </p:animEffect>
                                  </p:childTnLst>
                                </p:cTn>
                              </p:par>
                              <p:par>
                                <p:cTn id="47" presetID="10" presetClass="entr" presetSubtype="0" fill="hold" nodeType="withEffect">
                                  <p:stCondLst>
                                    <p:cond delay="9200"/>
                                  </p:stCondLst>
                                  <p:childTnLst>
                                    <p:set>
                                      <p:cBhvr>
                                        <p:cTn id="48" dur="1" fill="hold">
                                          <p:stCondLst>
                                            <p:cond delay="0"/>
                                          </p:stCondLst>
                                        </p:cTn>
                                        <p:tgtEl>
                                          <p:spTgt spid="2">
                                            <p:txEl>
                                              <p:pRg st="14" end="14"/>
                                            </p:txEl>
                                          </p:spTgt>
                                        </p:tgtEl>
                                        <p:attrNameLst>
                                          <p:attrName>style.visibility</p:attrName>
                                        </p:attrNameLst>
                                      </p:cBhvr>
                                      <p:to>
                                        <p:strVal val="visible"/>
                                      </p:to>
                                    </p:set>
                                    <p:animEffect transition="in" filter="fade">
                                      <p:cBhvr>
                                        <p:cTn id="49"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solidFill>
                  <a:srgbClr val="008000"/>
                </a:solidFill>
                <a:latin typeface="Baskerville Old Face" pitchFamily="18" charset="0"/>
              </a:rPr>
              <a:t>Tutoring</a:t>
            </a:r>
          </a:p>
          <a:p>
            <a:pPr lvl="1"/>
            <a:r>
              <a:rPr lang="en-US" dirty="0" smtClean="0">
                <a:latin typeface="Baskerville Old Face" pitchFamily="18" charset="0"/>
              </a:rPr>
              <a:t>Receive tutoring assistance</a:t>
            </a:r>
          </a:p>
          <a:p>
            <a:pPr lvl="1"/>
            <a:r>
              <a:rPr lang="en-US" dirty="0" smtClean="0">
                <a:latin typeface="Baskerville Old Face" pitchFamily="18" charset="0"/>
              </a:rPr>
              <a:t>Become a NSBE tutor</a:t>
            </a:r>
          </a:p>
          <a:p>
            <a:pPr lvl="1"/>
            <a:r>
              <a:rPr lang="en-US" dirty="0" smtClean="0">
                <a:latin typeface="Baskerville Old Face" pitchFamily="18" charset="0"/>
              </a:rPr>
              <a:t>Exam review sessions</a:t>
            </a:r>
          </a:p>
          <a:p>
            <a:r>
              <a:rPr lang="en-US" dirty="0" smtClean="0">
                <a:solidFill>
                  <a:srgbClr val="008000"/>
                </a:solidFill>
                <a:latin typeface="Baskerville Old Face" pitchFamily="18" charset="0"/>
              </a:rPr>
              <a:t>Mentorship Program</a:t>
            </a:r>
          </a:p>
          <a:p>
            <a:pPr lvl="1"/>
            <a:r>
              <a:rPr lang="en-US" dirty="0" smtClean="0">
                <a:latin typeface="Baskerville Old Face" pitchFamily="18" charset="0"/>
              </a:rPr>
              <a:t>Mentors keep track of your academics </a:t>
            </a:r>
          </a:p>
          <a:p>
            <a:pPr lvl="1"/>
            <a:r>
              <a:rPr lang="en-US" dirty="0" smtClean="0">
                <a:latin typeface="Baskerville Old Face" pitchFamily="18" charset="0"/>
              </a:rPr>
              <a:t>Provide you with resources to excel in class and one on one tutoring if needed</a:t>
            </a:r>
          </a:p>
          <a:p>
            <a:r>
              <a:rPr lang="en-US" dirty="0" smtClean="0">
                <a:solidFill>
                  <a:srgbClr val="008000"/>
                </a:solidFill>
                <a:latin typeface="Baskerville Old Face" pitchFamily="18" charset="0"/>
              </a:rPr>
              <a:t>Competitions at conferences</a:t>
            </a:r>
          </a:p>
          <a:p>
            <a:pPr lvl="1"/>
            <a:r>
              <a:rPr lang="en-US" dirty="0" smtClean="0">
                <a:latin typeface="Baskerville Old Face" pitchFamily="18" charset="0"/>
              </a:rPr>
              <a:t>TRE: Present your research (oral, poster)</a:t>
            </a:r>
          </a:p>
          <a:p>
            <a:pPr lvl="1"/>
            <a:r>
              <a:rPr lang="en-US" dirty="0" smtClean="0">
                <a:latin typeface="Baskerville Old Face" pitchFamily="18" charset="0"/>
              </a:rPr>
              <a:t>Participate in design competitions</a:t>
            </a:r>
            <a:endParaRPr lang="en-US" dirty="0">
              <a:latin typeface="Baskerville Old Face" pitchFamily="18" charset="0"/>
            </a:endParaRPr>
          </a:p>
        </p:txBody>
      </p:sp>
      <p:sp>
        <p:nvSpPr>
          <p:cNvPr id="3" name="Title 2"/>
          <p:cNvSpPr>
            <a:spLocks noGrp="1"/>
          </p:cNvSpPr>
          <p:nvPr>
            <p:ph type="title"/>
          </p:nvPr>
        </p:nvSpPr>
        <p:spPr/>
        <p:txBody>
          <a:bodyPr/>
          <a:lstStyle/>
          <a:p>
            <a:r>
              <a:rPr lang="en-US" dirty="0" smtClean="0">
                <a:ln>
                  <a:solidFill>
                    <a:srgbClr val="FFFF00"/>
                  </a:solidFill>
                </a:ln>
                <a:solidFill>
                  <a:schemeClr val="tx1"/>
                </a:solidFill>
                <a:latin typeface="Old English Text MT" pitchFamily="66" charset="0"/>
              </a:rPr>
              <a:t>Academic</a:t>
            </a:r>
            <a:endParaRPr lang="en-US" dirty="0">
              <a:ln>
                <a:solidFill>
                  <a:srgbClr val="FFFF00"/>
                </a:solidFill>
              </a:ln>
              <a:solidFill>
                <a:schemeClr val="tx1"/>
              </a:solidFill>
              <a:latin typeface="Old English Text MT" pitchFamily="66" charset="0"/>
            </a:endParaRPr>
          </a:p>
        </p:txBody>
      </p:sp>
    </p:spTree>
    <p:extLst>
      <p:ext uri="{BB962C8B-B14F-4D97-AF65-F5344CB8AC3E}">
        <p14:creationId xmlns:p14="http://schemas.microsoft.com/office/powerpoint/2010/main" val="118652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0" dur="500"/>
                                        <p:tgtEl>
                                          <p:spTgt spid="2">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3" dur="500"/>
                                        <p:tgtEl>
                                          <p:spTgt spid="2">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 calcmode="lin" valueType="num">
                                      <p:cBhvr>
                                        <p:cTn id="26"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2">
                                            <p:txEl>
                                              <p:pRg st="5" end="5"/>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p:cTn id="31"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randombar(horizontal)">
                                      <p:cBhvr>
                                        <p:cTn id="38" dur="500"/>
                                        <p:tgtEl>
                                          <p:spTgt spid="2">
                                            <p:txEl>
                                              <p:pRg st="7" end="7"/>
                                            </p:txEl>
                                          </p:spTgt>
                                        </p:tgtEl>
                                      </p:cBhvr>
                                    </p:animEffect>
                                  </p:childTnLst>
                                </p:cTn>
                              </p:par>
                              <p:par>
                                <p:cTn id="39" presetID="14" presetClass="entr" presetSubtype="10"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randombar(horizontal)">
                                      <p:cBhvr>
                                        <p:cTn id="41" dur="500"/>
                                        <p:tgtEl>
                                          <p:spTgt spid="2">
                                            <p:txEl>
                                              <p:pRg st="8" end="8"/>
                                            </p:txEl>
                                          </p:spTgt>
                                        </p:tgtEl>
                                      </p:cBhvr>
                                    </p:animEffect>
                                  </p:childTnLst>
                                </p:cTn>
                              </p:par>
                              <p:par>
                                <p:cTn id="42" presetID="14" presetClass="entr" presetSubtype="10" fill="hold" nodeType="with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animEffect transition="in" filter="randombar(horizontal)">
                                      <p:cBhvr>
                                        <p:cTn id="44"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solidFill>
                  <a:srgbClr val="006600"/>
                </a:solidFill>
                <a:latin typeface="Baskerville Old Face" pitchFamily="18" charset="0"/>
              </a:rPr>
              <a:t>Improve your finances</a:t>
            </a:r>
          </a:p>
          <a:p>
            <a:pPr lvl="1"/>
            <a:r>
              <a:rPr lang="en-US" dirty="0" smtClean="0">
                <a:latin typeface="Baskerville Old Face" pitchFamily="18" charset="0"/>
              </a:rPr>
              <a:t>Scholarships</a:t>
            </a:r>
          </a:p>
          <a:p>
            <a:r>
              <a:rPr lang="en-US" dirty="0" smtClean="0">
                <a:solidFill>
                  <a:srgbClr val="006600"/>
                </a:solidFill>
                <a:latin typeface="Baskerville Old Face" pitchFamily="18" charset="0"/>
              </a:rPr>
              <a:t>Feel good about getting involved outside of campus</a:t>
            </a:r>
          </a:p>
          <a:p>
            <a:pPr lvl="1"/>
            <a:r>
              <a:rPr lang="en-US" dirty="0" smtClean="0">
                <a:latin typeface="Baskerville Old Face" pitchFamily="18" charset="0"/>
              </a:rPr>
              <a:t>Tutor middle &amp; </a:t>
            </a:r>
            <a:r>
              <a:rPr lang="en-US" dirty="0" err="1" smtClean="0">
                <a:latin typeface="Baskerville Old Face" pitchFamily="18" charset="0"/>
              </a:rPr>
              <a:t>h.s</a:t>
            </a:r>
            <a:r>
              <a:rPr lang="en-US" dirty="0" smtClean="0">
                <a:latin typeface="Baskerville Old Face" pitchFamily="18" charset="0"/>
              </a:rPr>
              <a:t> students</a:t>
            </a:r>
          </a:p>
          <a:p>
            <a:pPr lvl="1"/>
            <a:r>
              <a:rPr lang="en-US" dirty="0" smtClean="0">
                <a:latin typeface="Baskerville Old Face" pitchFamily="18" charset="0"/>
              </a:rPr>
              <a:t>Community service</a:t>
            </a:r>
          </a:p>
          <a:p>
            <a:r>
              <a:rPr lang="en-US" dirty="0" smtClean="0">
                <a:solidFill>
                  <a:srgbClr val="006600"/>
                </a:solidFill>
                <a:latin typeface="Baskerville Old Face" pitchFamily="18" charset="0"/>
              </a:rPr>
              <a:t>Expand internal &amp; external network</a:t>
            </a:r>
          </a:p>
          <a:p>
            <a:pPr lvl="1"/>
            <a:r>
              <a:rPr lang="en-US" dirty="0" smtClean="0">
                <a:latin typeface="Baskerville Old Face" pitchFamily="18" charset="0"/>
              </a:rPr>
              <a:t>Internal: President Collins, faculty &amp; staff on campus</a:t>
            </a:r>
          </a:p>
          <a:p>
            <a:pPr lvl="1"/>
            <a:r>
              <a:rPr lang="en-US" dirty="0" smtClean="0">
                <a:latin typeface="Baskerville Old Face" pitchFamily="18" charset="0"/>
              </a:rPr>
              <a:t>External: Alumni who work in companies  or attend graduate school of you interest. </a:t>
            </a:r>
          </a:p>
          <a:p>
            <a:r>
              <a:rPr lang="en-US" dirty="0" smtClean="0">
                <a:solidFill>
                  <a:srgbClr val="006600"/>
                </a:solidFill>
                <a:latin typeface="Baskerville Old Face" pitchFamily="18" charset="0"/>
              </a:rPr>
              <a:t>Close knit environment within the organization</a:t>
            </a:r>
          </a:p>
          <a:p>
            <a:pPr lvl="1"/>
            <a:r>
              <a:rPr lang="en-US" dirty="0" smtClean="0">
                <a:latin typeface="Baskerville Old Face" pitchFamily="18" charset="0"/>
              </a:rPr>
              <a:t>Make friends, have fun doing activities together</a:t>
            </a:r>
          </a:p>
          <a:p>
            <a:pPr lvl="1"/>
            <a:r>
              <a:rPr lang="en-US" dirty="0" smtClean="0">
                <a:latin typeface="Baskerville Old Face" pitchFamily="18" charset="0"/>
              </a:rPr>
              <a:t>Help </a:t>
            </a:r>
            <a:r>
              <a:rPr lang="en-US" dirty="0">
                <a:latin typeface="Baskerville Old Face" pitchFamily="18" charset="0"/>
              </a:rPr>
              <a:t>each other </a:t>
            </a:r>
            <a:r>
              <a:rPr lang="en-US" dirty="0" smtClean="0">
                <a:latin typeface="Baskerville Old Face" pitchFamily="18" charset="0"/>
              </a:rPr>
              <a:t>excel</a:t>
            </a:r>
          </a:p>
          <a:p>
            <a:pPr lvl="1"/>
            <a:r>
              <a:rPr lang="en-US" dirty="0" smtClean="0">
                <a:latin typeface="Baskerville Old Face" pitchFamily="18" charset="0"/>
              </a:rPr>
              <a:t>Go where you want to go, with the people you want to go with</a:t>
            </a:r>
            <a:endParaRPr lang="en-US" dirty="0">
              <a:latin typeface="Baskerville Old Face" pitchFamily="18" charset="0"/>
            </a:endParaRPr>
          </a:p>
          <a:p>
            <a:pPr lvl="1"/>
            <a:endParaRPr lang="en-US" dirty="0" smtClean="0">
              <a:latin typeface="Baskerville Old Face" pitchFamily="18" charset="0"/>
            </a:endParaRPr>
          </a:p>
        </p:txBody>
      </p:sp>
      <p:sp>
        <p:nvSpPr>
          <p:cNvPr id="3" name="Title 2"/>
          <p:cNvSpPr>
            <a:spLocks noGrp="1"/>
          </p:cNvSpPr>
          <p:nvPr>
            <p:ph type="title"/>
          </p:nvPr>
        </p:nvSpPr>
        <p:spPr/>
        <p:txBody>
          <a:bodyPr/>
          <a:lstStyle/>
          <a:p>
            <a:r>
              <a:rPr lang="en-US" dirty="0" smtClean="0">
                <a:ln>
                  <a:solidFill>
                    <a:srgbClr val="FFFF00"/>
                  </a:solidFill>
                </a:ln>
                <a:solidFill>
                  <a:schemeClr val="tx1"/>
                </a:solidFill>
                <a:latin typeface="Old English Text MT" pitchFamily="66" charset="0"/>
              </a:rPr>
              <a:t>Personal Development</a:t>
            </a:r>
            <a:endParaRPr lang="en-US" dirty="0">
              <a:ln>
                <a:solidFill>
                  <a:srgbClr val="FFFF00"/>
                </a:solidFill>
              </a:ln>
              <a:solidFill>
                <a:schemeClr val="tx1"/>
              </a:solidFill>
              <a:latin typeface="Old English Text MT" pitchFamily="66" charset="0"/>
            </a:endParaRPr>
          </a:p>
        </p:txBody>
      </p:sp>
    </p:spTree>
    <p:extLst>
      <p:ext uri="{BB962C8B-B14F-4D97-AF65-F5344CB8AC3E}">
        <p14:creationId xmlns:p14="http://schemas.microsoft.com/office/powerpoint/2010/main" val="421144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16" presetClass="entr" presetSubtype="21" fill="hold" nodeType="withEffect">
                                  <p:stCondLst>
                                    <p:cond delay="18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16" presetClass="entr" presetSubtype="21" fill="hold" nodeType="withEffect">
                                  <p:stCondLst>
                                    <p:cond delay="180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par>
                                <p:cTn id="21" presetID="16" presetClass="entr" presetSubtype="21" fill="hold" nodeType="withEffect">
                                  <p:stCondLst>
                                    <p:cond delay="18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par>
                                <p:cTn id="24" presetID="14" presetClass="entr" presetSubtype="10" fill="hold" nodeType="withEffect">
                                  <p:stCondLst>
                                    <p:cond delay="320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6" dur="500"/>
                                        <p:tgtEl>
                                          <p:spTgt spid="2">
                                            <p:txEl>
                                              <p:pRg st="5" end="5"/>
                                            </p:txEl>
                                          </p:spTgt>
                                        </p:tgtEl>
                                      </p:cBhvr>
                                    </p:animEffect>
                                  </p:childTnLst>
                                </p:cTn>
                              </p:par>
                              <p:par>
                                <p:cTn id="27" presetID="14" presetClass="entr" presetSubtype="10" fill="hold" nodeType="withEffect">
                                  <p:stCondLst>
                                    <p:cond delay="320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9" dur="500"/>
                                        <p:tgtEl>
                                          <p:spTgt spid="2">
                                            <p:txEl>
                                              <p:pRg st="6" end="6"/>
                                            </p:txEl>
                                          </p:spTgt>
                                        </p:tgtEl>
                                      </p:cBhvr>
                                    </p:animEffect>
                                  </p:childTnLst>
                                </p:cTn>
                              </p:par>
                              <p:par>
                                <p:cTn id="30" presetID="14" presetClass="entr" presetSubtype="10" fill="hold" nodeType="withEffect">
                                  <p:stCondLst>
                                    <p:cond delay="320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randombar(horizontal)">
                                      <p:cBhvr>
                                        <p:cTn id="32" dur="500"/>
                                        <p:tgtEl>
                                          <p:spTgt spid="2">
                                            <p:txEl>
                                              <p:pRg st="7" end="7"/>
                                            </p:txEl>
                                          </p:spTgt>
                                        </p:tgtEl>
                                      </p:cBhvr>
                                    </p:animEffect>
                                  </p:childTnLst>
                                </p:cTn>
                              </p:par>
                              <p:par>
                                <p:cTn id="33" presetID="53" presetClass="entr" presetSubtype="16" fill="hold" nodeType="withEffect">
                                  <p:stCondLst>
                                    <p:cond delay="490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
                                            <p:txEl>
                                              <p:pRg st="8" end="8"/>
                                            </p:txEl>
                                          </p:spTgt>
                                        </p:tgtEl>
                                      </p:cBhvr>
                                    </p:animEffect>
                                  </p:childTnLst>
                                </p:cTn>
                              </p:par>
                              <p:par>
                                <p:cTn id="38" presetID="53" presetClass="entr" presetSubtype="16" fill="hold" nodeType="withEffect">
                                  <p:stCondLst>
                                    <p:cond delay="4900"/>
                                  </p:stCondLst>
                                  <p:childTnLst>
                                    <p:set>
                                      <p:cBhvr>
                                        <p:cTn id="39" dur="1" fill="hold">
                                          <p:stCondLst>
                                            <p:cond delay="0"/>
                                          </p:stCondLst>
                                        </p:cTn>
                                        <p:tgtEl>
                                          <p:spTgt spid="2">
                                            <p:txEl>
                                              <p:pRg st="9" end="9"/>
                                            </p:txEl>
                                          </p:spTgt>
                                        </p:tgtEl>
                                        <p:attrNameLst>
                                          <p:attrName>style.visibility</p:attrName>
                                        </p:attrNameLst>
                                      </p:cBhvr>
                                      <p:to>
                                        <p:strVal val="visible"/>
                                      </p:to>
                                    </p:set>
                                    <p:anim calcmode="lin" valueType="num">
                                      <p:cBhvr>
                                        <p:cTn id="40"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42" dur="500"/>
                                        <p:tgtEl>
                                          <p:spTgt spid="2">
                                            <p:txEl>
                                              <p:pRg st="9" end="9"/>
                                            </p:txEl>
                                          </p:spTgt>
                                        </p:tgtEl>
                                      </p:cBhvr>
                                    </p:animEffect>
                                  </p:childTnLst>
                                </p:cTn>
                              </p:par>
                              <p:par>
                                <p:cTn id="43" presetID="53" presetClass="entr" presetSubtype="16" fill="hold" nodeType="withEffect">
                                  <p:stCondLst>
                                    <p:cond delay="4900"/>
                                  </p:stCondLst>
                                  <p:childTnLst>
                                    <p:set>
                                      <p:cBhvr>
                                        <p:cTn id="44" dur="1" fill="hold">
                                          <p:stCondLst>
                                            <p:cond delay="0"/>
                                          </p:stCondLst>
                                        </p:cTn>
                                        <p:tgtEl>
                                          <p:spTgt spid="2">
                                            <p:txEl>
                                              <p:pRg st="10" end="10"/>
                                            </p:txEl>
                                          </p:spTgt>
                                        </p:tgtEl>
                                        <p:attrNameLst>
                                          <p:attrName>style.visibility</p:attrName>
                                        </p:attrNameLst>
                                      </p:cBhvr>
                                      <p:to>
                                        <p:strVal val="visible"/>
                                      </p:to>
                                    </p:set>
                                    <p:anim calcmode="lin" valueType="num">
                                      <p:cBhvr>
                                        <p:cTn id="45"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6"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7" dur="500"/>
                                        <p:tgtEl>
                                          <p:spTgt spid="2">
                                            <p:txEl>
                                              <p:pRg st="10" end="10"/>
                                            </p:txEl>
                                          </p:spTgt>
                                        </p:tgtEl>
                                      </p:cBhvr>
                                    </p:animEffect>
                                  </p:childTnLst>
                                </p:cTn>
                              </p:par>
                              <p:par>
                                <p:cTn id="48" presetID="53" presetClass="entr" presetSubtype="16" fill="hold" nodeType="withEffect">
                                  <p:stCondLst>
                                    <p:cond delay="4900"/>
                                  </p:stCondLst>
                                  <p:childTnLst>
                                    <p:set>
                                      <p:cBhvr>
                                        <p:cTn id="49" dur="1" fill="hold">
                                          <p:stCondLst>
                                            <p:cond delay="0"/>
                                          </p:stCondLst>
                                        </p:cTn>
                                        <p:tgtEl>
                                          <p:spTgt spid="2">
                                            <p:txEl>
                                              <p:pRg st="11" end="11"/>
                                            </p:txEl>
                                          </p:spTgt>
                                        </p:tgtEl>
                                        <p:attrNameLst>
                                          <p:attrName>style.visibility</p:attrName>
                                        </p:attrNameLst>
                                      </p:cBhvr>
                                      <p:to>
                                        <p:strVal val="visible"/>
                                      </p:to>
                                    </p:set>
                                    <p:anim calcmode="lin" valueType="num">
                                      <p:cBhvr>
                                        <p:cTn id="50"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51"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5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689" y="3858912"/>
            <a:ext cx="2813022" cy="2844629"/>
          </a:xfrm>
          <a:prstGeom prst="rect">
            <a:avLst/>
          </a:prstGeom>
        </p:spPr>
      </p:pic>
      <p:sp>
        <p:nvSpPr>
          <p:cNvPr id="3" name="Title 2"/>
          <p:cNvSpPr>
            <a:spLocks noGrp="1"/>
          </p:cNvSpPr>
          <p:nvPr>
            <p:ph type="title"/>
          </p:nvPr>
        </p:nvSpPr>
        <p:spPr/>
        <p:txBody>
          <a:bodyPr/>
          <a:lstStyle/>
          <a:p>
            <a:r>
              <a:rPr lang="en-US" dirty="0" smtClean="0">
                <a:ln>
                  <a:solidFill>
                    <a:srgbClr val="FFFF00"/>
                  </a:solidFill>
                </a:ln>
                <a:solidFill>
                  <a:schemeClr val="tx1"/>
                </a:solidFill>
                <a:latin typeface="Old English Text MT" pitchFamily="66" charset="0"/>
              </a:rPr>
              <a:t>“Keep it Real”</a:t>
            </a:r>
            <a:endParaRPr lang="en-US" dirty="0">
              <a:ln>
                <a:solidFill>
                  <a:srgbClr val="FFFF00"/>
                </a:solidFill>
              </a:ln>
              <a:solidFill>
                <a:schemeClr val="tx1"/>
              </a:solidFill>
              <a:latin typeface="Old English Text MT" pitchFamily="66"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224606"/>
            <a:ext cx="2857500" cy="28575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6027" y="1447800"/>
            <a:ext cx="3214816" cy="241111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00800" y="1676400"/>
            <a:ext cx="2743200" cy="274320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20247" y="3657600"/>
            <a:ext cx="2980553" cy="2980553"/>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72389" y="4495800"/>
            <a:ext cx="2600021" cy="1846561"/>
          </a:xfrm>
          <a:prstGeom prst="rect">
            <a:avLst/>
          </a:prstGeom>
        </p:spPr>
      </p:pic>
    </p:spTree>
    <p:extLst>
      <p:ext uri="{BB962C8B-B14F-4D97-AF65-F5344CB8AC3E}">
        <p14:creationId xmlns:p14="http://schemas.microsoft.com/office/powerpoint/2010/main" val="344781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6" presetClass="entr" presetSubtype="16" fill="hold" nodeType="withEffect">
                                  <p:stCondLst>
                                    <p:cond delay="100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1100"/>
                                        <p:tgtEl>
                                          <p:spTgt spid="5"/>
                                        </p:tgtEl>
                                      </p:cBhvr>
                                    </p:animEffect>
                                  </p:childTnLst>
                                </p:cTn>
                              </p:par>
                              <p:par>
                                <p:cTn id="11" presetID="21" presetClass="entr" presetSubtype="1" fill="hold" nodeType="withEffect">
                                  <p:stCondLst>
                                    <p:cond delay="250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800"/>
                                        <p:tgtEl>
                                          <p:spTgt spid="6"/>
                                        </p:tgtEl>
                                      </p:cBhvr>
                                    </p:animEffect>
                                  </p:childTnLst>
                                </p:cTn>
                              </p:par>
                              <p:par>
                                <p:cTn id="14" presetID="16" presetClass="entr" presetSubtype="21" fill="hold" nodeType="withEffect">
                                  <p:stCondLst>
                                    <p:cond delay="400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4" presetClass="entr" presetSubtype="10" fill="hold" nodeType="withEffect">
                                  <p:stCondLst>
                                    <p:cond delay="520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par>
                                <p:cTn id="20" presetID="53" presetClass="entr" presetSubtype="16" fill="hold" nodeType="withEffect">
                                  <p:stCondLst>
                                    <p:cond delay="600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362200"/>
            <a:ext cx="5410201" cy="622300"/>
          </a:xfrm>
        </p:spPr>
        <p:txBody>
          <a:bodyPr>
            <a:normAutofit fontScale="90000"/>
          </a:bodyPr>
          <a:lstStyle/>
          <a:p>
            <a:endParaRPr lang="en-US" dirty="0"/>
          </a:p>
        </p:txBody>
      </p:sp>
      <p:sp>
        <p:nvSpPr>
          <p:cNvPr id="5" name="Text Placeholder 4"/>
          <p:cNvSpPr>
            <a:spLocks noGrp="1"/>
          </p:cNvSpPr>
          <p:nvPr>
            <p:ph type="body" idx="1"/>
          </p:nvPr>
        </p:nvSpPr>
        <p:spPr>
          <a:xfrm>
            <a:off x="1905000" y="3200400"/>
            <a:ext cx="5410200" cy="1500187"/>
          </a:xfrm>
        </p:spPr>
        <p:txBody>
          <a:bodyPr>
            <a:normAutofit fontScale="85000" lnSpcReduction="20000"/>
          </a:bodyPr>
          <a:lstStyle/>
          <a:p>
            <a:r>
              <a:rPr lang="en-US" dirty="0" smtClean="0"/>
              <a:t>Contact: </a:t>
            </a:r>
            <a:r>
              <a:rPr lang="en-US" dirty="0" smtClean="0">
                <a:hlinkClick r:id="rId2"/>
              </a:rPr>
              <a:t>nsbe.cu.secretary@gmail.com</a:t>
            </a:r>
            <a:endParaRPr lang="en-US" dirty="0" smtClean="0"/>
          </a:p>
          <a:p>
            <a:r>
              <a:rPr lang="en-US" dirty="0" smtClean="0"/>
              <a:t> Visit us at </a:t>
            </a:r>
          </a:p>
          <a:p>
            <a:r>
              <a:rPr lang="en-US" i="1" dirty="0" smtClean="0">
                <a:solidFill>
                  <a:srgbClr val="92D050"/>
                </a:solidFill>
              </a:rPr>
              <a:t>www.Clarksonnsbe.weebly.com</a:t>
            </a:r>
            <a:endParaRPr lang="en-US" i="1" dirty="0">
              <a:solidFill>
                <a:srgbClr val="92D050"/>
              </a:solidFill>
            </a:endParaRPr>
          </a:p>
        </p:txBody>
      </p:sp>
      <p:sp>
        <p:nvSpPr>
          <p:cNvPr id="2" name="Rectangle 1"/>
          <p:cNvSpPr/>
          <p:nvPr/>
        </p:nvSpPr>
        <p:spPr>
          <a:xfrm>
            <a:off x="1447800" y="457200"/>
            <a:ext cx="7620000" cy="1066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dirty="0" smtClean="0">
                <a:ln>
                  <a:solidFill>
                    <a:srgbClr val="FF0000"/>
                  </a:solidFill>
                </a:ln>
                <a:solidFill>
                  <a:srgbClr val="FFFF00"/>
                </a:solidFill>
                <a:latin typeface="Matura MT Script Capitals" pitchFamily="66" charset="0"/>
              </a:rPr>
              <a:t>Thank you for coming! Hope you see you again soon. </a:t>
            </a:r>
            <a:endParaRPr lang="en-US" sz="3600" dirty="0">
              <a:ln>
                <a:solidFill>
                  <a:srgbClr val="FF0000"/>
                </a:solidFill>
              </a:ln>
              <a:solidFill>
                <a:srgbClr val="FFFF00"/>
              </a:solidFill>
              <a:latin typeface="Matura MT Script Capital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ctr">
              <a:buNone/>
            </a:pP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atura MT Script Capitals" pitchFamily="66" charset="0"/>
            </a:endParaRPr>
          </a:p>
          <a:p>
            <a:pPr marL="0" indent="0" algn="ctr">
              <a:buNone/>
            </a:pP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atura MT Script Capitals" pitchFamily="66" charset="0"/>
              </a:rPr>
              <a:t>“To increase the number of culturally responsible black engineers to excel academically, succeed professionally, and positively impact the community” </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atura MT Script Capitals" pitchFamily="66" charset="0"/>
            </a:endParaRPr>
          </a:p>
        </p:txBody>
      </p:sp>
      <p:sp>
        <p:nvSpPr>
          <p:cNvPr id="3" name="Title 2"/>
          <p:cNvSpPr>
            <a:spLocks noGrp="1"/>
          </p:cNvSpPr>
          <p:nvPr>
            <p:ph type="title"/>
          </p:nvPr>
        </p:nvSpPr>
        <p:spPr/>
        <p:txBody>
          <a:bodyPr/>
          <a:lstStyle/>
          <a:p>
            <a:r>
              <a:rPr lang="en-US" dirty="0" smtClean="0"/>
              <a:t> </a:t>
            </a:r>
            <a:r>
              <a:rPr lang="en-US" dirty="0" smtClean="0">
                <a:ln>
                  <a:solidFill>
                    <a:srgbClr val="FFFF00"/>
                  </a:solidFill>
                </a:ln>
                <a:solidFill>
                  <a:schemeClr val="tx1"/>
                </a:solidFill>
                <a:latin typeface="Old English Text MT" pitchFamily="66" charset="0"/>
              </a:rPr>
              <a:t>NSBE Mission</a:t>
            </a:r>
            <a:endParaRPr lang="en-US" dirty="0">
              <a:ln>
                <a:solidFill>
                  <a:srgbClr val="FFFF00"/>
                </a:solidFill>
              </a:ln>
              <a:solidFill>
                <a:schemeClr val="tx1"/>
              </a:solidFill>
              <a:latin typeface="Old English Text MT"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endParaRPr lang="en-US" dirty="0" smtClean="0">
              <a:latin typeface="Baskerville Old Face" pitchFamily="18" charset="0"/>
            </a:endParaRPr>
          </a:p>
          <a:p>
            <a:pPr>
              <a:buFont typeface="Wingdings" pitchFamily="2" charset="2"/>
              <a:buChar char="v"/>
            </a:pPr>
            <a:r>
              <a:rPr lang="en-US" dirty="0" smtClean="0">
                <a:latin typeface="Matura MT Script Capitals" pitchFamily="66" charset="0"/>
              </a:rPr>
              <a:t>September birthdays</a:t>
            </a:r>
          </a:p>
          <a:p>
            <a:pPr lvl="1">
              <a:buFont typeface="Wingdings" pitchFamily="2" charset="2"/>
              <a:buChar char="Ø"/>
            </a:pPr>
            <a:r>
              <a:rPr lang="en-US" dirty="0" smtClean="0">
                <a:latin typeface="Baskerville Old Face" pitchFamily="18" charset="0"/>
              </a:rPr>
              <a:t>Patrice </a:t>
            </a:r>
            <a:r>
              <a:rPr lang="en-US" dirty="0" err="1" smtClean="0">
                <a:latin typeface="Baskerville Old Face" pitchFamily="18" charset="0"/>
              </a:rPr>
              <a:t>Oseni</a:t>
            </a:r>
            <a:endParaRPr lang="en-US" dirty="0" smtClean="0">
              <a:latin typeface="Baskerville Old Face" pitchFamily="18" charset="0"/>
            </a:endParaRPr>
          </a:p>
          <a:p>
            <a:pPr lvl="1">
              <a:buFont typeface="Wingdings" pitchFamily="2" charset="2"/>
              <a:buChar char="Ø"/>
            </a:pPr>
            <a:r>
              <a:rPr lang="en-US" dirty="0" smtClean="0">
                <a:latin typeface="Baskerville Old Face" pitchFamily="18" charset="0"/>
              </a:rPr>
              <a:t>Nancy Smith</a:t>
            </a:r>
          </a:p>
          <a:p>
            <a:pPr>
              <a:buFont typeface="Wingdings" pitchFamily="2" charset="2"/>
              <a:buChar char="v"/>
            </a:pPr>
            <a:r>
              <a:rPr lang="en-US" dirty="0">
                <a:latin typeface="Baskerville Old Face" pitchFamily="18" charset="0"/>
              </a:rPr>
              <a:t> </a:t>
            </a:r>
            <a:r>
              <a:rPr lang="en-US" dirty="0" smtClean="0">
                <a:latin typeface="Matura MT Script Capitals" pitchFamily="66" charset="0"/>
              </a:rPr>
              <a:t>NSBE first Social Night</a:t>
            </a:r>
          </a:p>
          <a:p>
            <a:pPr lvl="1">
              <a:buFont typeface="Wingdings" pitchFamily="2" charset="2"/>
              <a:buChar char="Ø"/>
            </a:pPr>
            <a:r>
              <a:rPr lang="en-US" dirty="0">
                <a:latin typeface="Baskerville Old Face" pitchFamily="18" charset="0"/>
              </a:rPr>
              <a:t>September 14th </a:t>
            </a:r>
            <a:r>
              <a:rPr lang="en-US" dirty="0">
                <a:latin typeface="Baskerville Old Face" pitchFamily="18" charset="0"/>
              </a:rPr>
              <a:t>@</a:t>
            </a:r>
            <a:r>
              <a:rPr lang="en-US" dirty="0" smtClean="0">
                <a:latin typeface="Baskerville Old Face" pitchFamily="18" charset="0"/>
              </a:rPr>
              <a:t> </a:t>
            </a:r>
            <a:r>
              <a:rPr lang="en-US" dirty="0">
                <a:latin typeface="Baskerville Old Face" pitchFamily="18" charset="0"/>
              </a:rPr>
              <a:t>the Student Center Game room from 7pm to </a:t>
            </a:r>
            <a:r>
              <a:rPr lang="en-US" dirty="0" smtClean="0">
                <a:latin typeface="Baskerville Old Face" pitchFamily="18" charset="0"/>
              </a:rPr>
              <a:t>12pm</a:t>
            </a:r>
            <a:endParaRPr lang="en-US" dirty="0">
              <a:latin typeface="Baskerville Old Face" pitchFamily="18" charset="0"/>
            </a:endParaRPr>
          </a:p>
          <a:p>
            <a:pPr lvl="1">
              <a:buFont typeface="Wingdings" pitchFamily="2" charset="2"/>
              <a:buChar char="Ø"/>
            </a:pPr>
            <a:r>
              <a:rPr lang="en-US" dirty="0" smtClean="0">
                <a:latin typeface="Baskerville Old Face" pitchFamily="18" charset="0"/>
              </a:rPr>
              <a:t>Birthday cake, games, snacks, pool table</a:t>
            </a:r>
          </a:p>
        </p:txBody>
      </p:sp>
      <p:sp>
        <p:nvSpPr>
          <p:cNvPr id="3" name="Title 2"/>
          <p:cNvSpPr>
            <a:spLocks noGrp="1"/>
          </p:cNvSpPr>
          <p:nvPr>
            <p:ph type="title"/>
          </p:nvPr>
        </p:nvSpPr>
        <p:spPr/>
        <p:txBody>
          <a:bodyPr/>
          <a:lstStyle/>
          <a:p>
            <a:r>
              <a:rPr lang="en-US" dirty="0" smtClean="0">
                <a:ln>
                  <a:solidFill>
                    <a:srgbClr val="FFFF00"/>
                  </a:solidFill>
                </a:ln>
                <a:solidFill>
                  <a:schemeClr val="tx1"/>
                </a:solidFill>
                <a:latin typeface="Old English Text MT" pitchFamily="66" charset="0"/>
              </a:rPr>
              <a:t>Announcements</a:t>
            </a:r>
            <a:endParaRPr lang="en-US" dirty="0">
              <a:ln>
                <a:solidFill>
                  <a:srgbClr val="FFFF00"/>
                </a:solidFill>
              </a:ln>
              <a:solidFill>
                <a:schemeClr val="tx1"/>
              </a:solidFill>
              <a:latin typeface="Old English Text MT" pitchFamily="66" charset="0"/>
            </a:endParaRPr>
          </a:p>
        </p:txBody>
      </p:sp>
    </p:spTree>
    <p:extLst>
      <p:ext uri="{BB962C8B-B14F-4D97-AF65-F5344CB8AC3E}">
        <p14:creationId xmlns:p14="http://schemas.microsoft.com/office/powerpoint/2010/main" val="4294193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dirty="0" smtClean="0">
                <a:latin typeface="Matura MT Script Capitals" pitchFamily="66" charset="0"/>
              </a:rPr>
              <a:t>Academic Excellence </a:t>
            </a:r>
          </a:p>
          <a:p>
            <a:pPr lvl="1">
              <a:buFont typeface="Wingdings" pitchFamily="2" charset="2"/>
              <a:buChar char="Ø"/>
            </a:pPr>
            <a:r>
              <a:rPr lang="en-US" dirty="0" smtClean="0">
                <a:latin typeface="Baskerville Old Face" pitchFamily="18" charset="0"/>
              </a:rPr>
              <a:t>Review Sessions for </a:t>
            </a:r>
            <a:r>
              <a:rPr lang="en-US" dirty="0" err="1" smtClean="0">
                <a:latin typeface="Baskerville Old Face" pitchFamily="18" charset="0"/>
              </a:rPr>
              <a:t>Calc</a:t>
            </a:r>
            <a:r>
              <a:rPr lang="en-US" dirty="0" smtClean="0">
                <a:latin typeface="Baskerville Old Face" pitchFamily="18" charset="0"/>
              </a:rPr>
              <a:t> I &amp; Cal II</a:t>
            </a:r>
          </a:p>
          <a:p>
            <a:pPr lvl="1">
              <a:buFont typeface="Wingdings" pitchFamily="2" charset="2"/>
              <a:buChar char="Ø"/>
            </a:pPr>
            <a:r>
              <a:rPr lang="en-US" dirty="0">
                <a:latin typeface="Baskerville Old Face" pitchFamily="18" charset="0"/>
              </a:rPr>
              <a:t>Wednesday </a:t>
            </a:r>
            <a:r>
              <a:rPr lang="en-US" dirty="0" err="1">
                <a:latin typeface="Baskerville Old Face" pitchFamily="18" charset="0"/>
              </a:rPr>
              <a:t>Calc</a:t>
            </a:r>
            <a:r>
              <a:rPr lang="en-US" dirty="0">
                <a:latin typeface="Baskerville Old Face" pitchFamily="18" charset="0"/>
              </a:rPr>
              <a:t> II review session TAC 208 at </a:t>
            </a:r>
            <a:r>
              <a:rPr lang="en-US" dirty="0" smtClean="0">
                <a:latin typeface="Baskerville Old Face" pitchFamily="18" charset="0"/>
              </a:rPr>
              <a:t>8:30PM</a:t>
            </a:r>
          </a:p>
          <a:p>
            <a:pPr lvl="1">
              <a:buFont typeface="Wingdings" pitchFamily="2" charset="2"/>
              <a:buChar char="Ø"/>
            </a:pPr>
            <a:r>
              <a:rPr lang="en-US" dirty="0" smtClean="0">
                <a:latin typeface="Baskerville Old Face" pitchFamily="18" charset="0"/>
              </a:rPr>
              <a:t>Thursday </a:t>
            </a:r>
            <a:r>
              <a:rPr lang="en-US" dirty="0" err="1">
                <a:latin typeface="Baskerville Old Face" pitchFamily="18" charset="0"/>
              </a:rPr>
              <a:t>Calc</a:t>
            </a:r>
            <a:r>
              <a:rPr lang="en-US" dirty="0">
                <a:latin typeface="Baskerville Old Face" pitchFamily="18" charset="0"/>
              </a:rPr>
              <a:t> I review session TAC 206 at 8PM</a:t>
            </a:r>
          </a:p>
          <a:p>
            <a:pPr>
              <a:buFont typeface="Wingdings" pitchFamily="2" charset="2"/>
              <a:buChar char="v"/>
            </a:pPr>
            <a:r>
              <a:rPr lang="en-US" dirty="0">
                <a:latin typeface="Matura MT Script Capitals" pitchFamily="66" charset="0"/>
              </a:rPr>
              <a:t>Study sessions</a:t>
            </a:r>
            <a:r>
              <a:rPr lang="en-US" dirty="0"/>
              <a:t> </a:t>
            </a:r>
          </a:p>
          <a:p>
            <a:pPr lvl="1">
              <a:buFont typeface="Wingdings" pitchFamily="2" charset="2"/>
              <a:buChar char="Ø"/>
            </a:pPr>
            <a:r>
              <a:rPr lang="en-US" dirty="0">
                <a:latin typeface="Baskerville Old Face" pitchFamily="18" charset="0"/>
              </a:rPr>
              <a:t>Tuesday, Thursday, Sunday Science center 166 8PM-11PM</a:t>
            </a:r>
          </a:p>
          <a:p>
            <a:pPr lvl="1">
              <a:buFont typeface="Wingdings" pitchFamily="2" charset="2"/>
              <a:buChar char="Ø"/>
            </a:pPr>
            <a:endParaRPr lang="en-US" dirty="0"/>
          </a:p>
        </p:txBody>
      </p:sp>
      <p:sp>
        <p:nvSpPr>
          <p:cNvPr id="3" name="Title 2"/>
          <p:cNvSpPr>
            <a:spLocks noGrp="1"/>
          </p:cNvSpPr>
          <p:nvPr>
            <p:ph type="title"/>
          </p:nvPr>
        </p:nvSpPr>
        <p:spPr/>
        <p:txBody>
          <a:bodyPr/>
          <a:lstStyle/>
          <a:p>
            <a:r>
              <a:rPr lang="en-US" dirty="0" smtClean="0">
                <a:ln>
                  <a:solidFill>
                    <a:srgbClr val="FFFF00"/>
                  </a:solidFill>
                </a:ln>
                <a:solidFill>
                  <a:sysClr val="windowText" lastClr="000000"/>
                </a:solidFill>
                <a:latin typeface="Old English Text MT" pitchFamily="66" charset="0"/>
              </a:rPr>
              <a:t>Announcements</a:t>
            </a:r>
            <a:endParaRPr lang="en-US" dirty="0">
              <a:ln>
                <a:solidFill>
                  <a:srgbClr val="FFFF00"/>
                </a:solidFill>
              </a:ln>
              <a:solidFill>
                <a:sysClr val="windowText" lastClr="000000"/>
              </a:solidFill>
              <a:latin typeface="Old English Text MT" pitchFamily="66" charset="0"/>
            </a:endParaRPr>
          </a:p>
        </p:txBody>
      </p:sp>
    </p:spTree>
    <p:extLst>
      <p:ext uri="{BB962C8B-B14F-4D97-AF65-F5344CB8AC3E}">
        <p14:creationId xmlns:p14="http://schemas.microsoft.com/office/powerpoint/2010/main" val="3465796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itchFamily="2" charset="2"/>
              <a:buChar char="v"/>
            </a:pPr>
            <a:r>
              <a:rPr lang="en-US" dirty="0" smtClean="0">
                <a:latin typeface="Matura MT Script Capitals" pitchFamily="66" charset="0"/>
              </a:rPr>
              <a:t>Clarkson Diversity Networking Reception</a:t>
            </a:r>
          </a:p>
          <a:p>
            <a:pPr lvl="1">
              <a:buFont typeface="Wingdings" pitchFamily="2" charset="2"/>
              <a:buChar char="Ø"/>
            </a:pPr>
            <a:r>
              <a:rPr lang="en-US" dirty="0" smtClean="0">
                <a:latin typeface="Baskerville Old Face" pitchFamily="18" charset="0"/>
              </a:rPr>
              <a:t>Greet, converse, and get information on what companies are looking for; no resume needed</a:t>
            </a:r>
          </a:p>
          <a:p>
            <a:pPr>
              <a:buFont typeface="Wingdings" pitchFamily="2" charset="2"/>
              <a:buChar char="v"/>
            </a:pPr>
            <a:r>
              <a:rPr lang="en-US" dirty="0" smtClean="0">
                <a:latin typeface="Matura MT Script Capitals" pitchFamily="66" charset="0"/>
              </a:rPr>
              <a:t>GE Energy’s interest in NSBE</a:t>
            </a:r>
          </a:p>
          <a:p>
            <a:pPr marL="457200" lvl="1" indent="0">
              <a:buNone/>
            </a:pPr>
            <a:r>
              <a:rPr lang="en-US" i="1" dirty="0" smtClean="0">
                <a:solidFill>
                  <a:srgbClr val="008000"/>
                </a:solidFill>
                <a:latin typeface="Times New Roman" pitchFamily="18" charset="0"/>
                <a:cs typeface="Times New Roman" pitchFamily="18" charset="0"/>
              </a:rPr>
              <a:t>“…if </a:t>
            </a:r>
            <a:r>
              <a:rPr lang="en-US" i="1" dirty="0">
                <a:solidFill>
                  <a:srgbClr val="008000"/>
                </a:solidFill>
                <a:latin typeface="Times New Roman" pitchFamily="18" charset="0"/>
                <a:cs typeface="Times New Roman" pitchFamily="18" charset="0"/>
              </a:rPr>
              <a:t>you are interested we would love to send you our job postings for you to disseminate to your NSBE members so they can make sure to apply to the jobs they are interested in ahead of time and that way we can make sure to meet them when we will be on campus</a:t>
            </a:r>
            <a:r>
              <a:rPr lang="en-US" i="1" dirty="0" smtClean="0">
                <a:solidFill>
                  <a:srgbClr val="008000"/>
                </a:solidFill>
                <a:latin typeface="Times New Roman" pitchFamily="18" charset="0"/>
                <a:cs typeface="Times New Roman" pitchFamily="18" charset="0"/>
              </a:rPr>
              <a:t>.”</a:t>
            </a:r>
            <a:endParaRPr lang="en-US" i="1" dirty="0">
              <a:solidFill>
                <a:srgbClr val="00800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n>
                  <a:solidFill>
                    <a:srgbClr val="FFFF00"/>
                  </a:solidFill>
                </a:ln>
                <a:solidFill>
                  <a:schemeClr val="tx1"/>
                </a:solidFill>
                <a:latin typeface="Old English Text MT" pitchFamily="66" charset="0"/>
              </a:rPr>
              <a:t>Announcements</a:t>
            </a:r>
            <a:endParaRPr lang="en-US" dirty="0">
              <a:ln>
                <a:solidFill>
                  <a:srgbClr val="FFFF00"/>
                </a:solidFill>
              </a:ln>
              <a:solidFill>
                <a:schemeClr val="tx1"/>
              </a:solidFill>
              <a:latin typeface="Old English Text MT" pitchFamily="66" charset="0"/>
            </a:endParaRPr>
          </a:p>
        </p:txBody>
      </p:sp>
    </p:spTree>
    <p:extLst>
      <p:ext uri="{BB962C8B-B14F-4D97-AF65-F5344CB8AC3E}">
        <p14:creationId xmlns:p14="http://schemas.microsoft.com/office/powerpoint/2010/main" val="75022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u="sng" dirty="0" smtClean="0">
                <a:solidFill>
                  <a:srgbClr val="FF0000"/>
                </a:solidFill>
                <a:effectLst>
                  <a:outerShdw blurRad="38100" dist="38100" dir="2700000" algn="tl">
                    <a:srgbClr val="000000">
                      <a:alpha val="43137"/>
                    </a:srgbClr>
                  </a:outerShdw>
                </a:effectLst>
                <a:latin typeface="Matura MT Script Capitals" pitchFamily="66" charset="0"/>
              </a:rPr>
              <a:t>Become a paid NSBE member…why???</a:t>
            </a:r>
          </a:p>
          <a:p>
            <a:r>
              <a:rPr lang="en-US" dirty="0" smtClean="0">
                <a:latin typeface="Baskerville Old Face" pitchFamily="18" charset="0"/>
              </a:rPr>
              <a:t>First 12 people to pay their $25 National + Chapter dues will be offered:</a:t>
            </a:r>
          </a:p>
          <a:p>
            <a:pPr lvl="1"/>
            <a:r>
              <a:rPr lang="en-US" dirty="0" smtClean="0">
                <a:latin typeface="Baskerville Old Face" pitchFamily="18" charset="0"/>
              </a:rPr>
              <a:t>Dinner at Vicki’s house-</a:t>
            </a:r>
            <a:r>
              <a:rPr lang="en-US" dirty="0" smtClean="0">
                <a:solidFill>
                  <a:srgbClr val="FF0000"/>
                </a:solidFill>
                <a:latin typeface="Baskerville Old Face" pitchFamily="18" charset="0"/>
              </a:rPr>
              <a:t>3</a:t>
            </a:r>
            <a:r>
              <a:rPr lang="en-US" dirty="0" smtClean="0">
                <a:latin typeface="Baskerville Old Face" pitchFamily="18" charset="0"/>
              </a:rPr>
              <a:t> members</a:t>
            </a:r>
          </a:p>
          <a:p>
            <a:pPr lvl="1"/>
            <a:r>
              <a:rPr lang="en-US" dirty="0" smtClean="0">
                <a:latin typeface="Baskerville Old Face" pitchFamily="18" charset="0"/>
              </a:rPr>
              <a:t>Free trip to Oswagachie-</a:t>
            </a:r>
            <a:r>
              <a:rPr lang="en-US" dirty="0" smtClean="0">
                <a:solidFill>
                  <a:srgbClr val="FF0000"/>
                </a:solidFill>
                <a:latin typeface="Baskerville Old Face" pitchFamily="18" charset="0"/>
              </a:rPr>
              <a:t>3</a:t>
            </a:r>
            <a:r>
              <a:rPr lang="en-US" dirty="0" smtClean="0">
                <a:latin typeface="Baskerville Old Face" pitchFamily="18" charset="0"/>
              </a:rPr>
              <a:t> members</a:t>
            </a:r>
          </a:p>
          <a:p>
            <a:pPr lvl="1"/>
            <a:r>
              <a:rPr lang="en-US" dirty="0" smtClean="0">
                <a:latin typeface="Baskerville Old Face" pitchFamily="18" charset="0"/>
              </a:rPr>
              <a:t>Free tickets to see Dr. Cornel West-</a:t>
            </a:r>
            <a:r>
              <a:rPr lang="en-US" dirty="0" smtClean="0">
                <a:solidFill>
                  <a:srgbClr val="FF0000"/>
                </a:solidFill>
                <a:latin typeface="Baskerville Old Face" pitchFamily="18" charset="0"/>
              </a:rPr>
              <a:t>6</a:t>
            </a:r>
            <a:r>
              <a:rPr lang="en-US" dirty="0" smtClean="0">
                <a:latin typeface="Baskerville Old Face" pitchFamily="18" charset="0"/>
              </a:rPr>
              <a:t> members</a:t>
            </a:r>
          </a:p>
          <a:p>
            <a:r>
              <a:rPr lang="en-US" dirty="0" smtClean="0">
                <a:latin typeface="Baskerville Old Face" pitchFamily="18" charset="0"/>
              </a:rPr>
              <a:t>First come first serve- </a:t>
            </a:r>
            <a:r>
              <a:rPr lang="en-US" dirty="0" smtClean="0">
                <a:solidFill>
                  <a:srgbClr val="FF0000"/>
                </a:solidFill>
                <a:latin typeface="Baskerville Old Face" pitchFamily="18" charset="0"/>
              </a:rPr>
              <a:t>You can start paying 						</a:t>
            </a:r>
            <a:r>
              <a:rPr lang="en-US" u="sng" dirty="0" smtClean="0">
                <a:solidFill>
                  <a:srgbClr val="FF0000"/>
                </a:solidFill>
                <a:latin typeface="Aharoni" pitchFamily="2" charset="-79"/>
                <a:cs typeface="Aharoni" pitchFamily="2" charset="-79"/>
              </a:rPr>
              <a:t>TODAY</a:t>
            </a:r>
            <a:endParaRPr lang="en-US" u="sng" dirty="0">
              <a:solidFill>
                <a:srgbClr val="FF0000"/>
              </a:solidFill>
              <a:latin typeface="Aharoni" pitchFamily="2" charset="-79"/>
              <a:cs typeface="Aharoni" pitchFamily="2" charset="-79"/>
            </a:endParaRPr>
          </a:p>
        </p:txBody>
      </p:sp>
      <p:sp>
        <p:nvSpPr>
          <p:cNvPr id="3" name="Title 2"/>
          <p:cNvSpPr>
            <a:spLocks noGrp="1"/>
          </p:cNvSpPr>
          <p:nvPr>
            <p:ph type="title"/>
          </p:nvPr>
        </p:nvSpPr>
        <p:spPr/>
        <p:txBody>
          <a:bodyPr/>
          <a:lstStyle/>
          <a:p>
            <a:r>
              <a:rPr lang="en-US" dirty="0" smtClean="0">
                <a:ln>
                  <a:solidFill>
                    <a:srgbClr val="FFFF00"/>
                  </a:solidFill>
                </a:ln>
                <a:solidFill>
                  <a:schemeClr val="tx1"/>
                </a:solidFill>
                <a:latin typeface="Old English Text MT" pitchFamily="66" charset="0"/>
              </a:rPr>
              <a:t>Reminder</a:t>
            </a:r>
            <a:endParaRPr lang="en-US" dirty="0">
              <a:ln>
                <a:solidFill>
                  <a:srgbClr val="FFFF00"/>
                </a:solidFill>
              </a:ln>
              <a:solidFill>
                <a:schemeClr val="tx1"/>
              </a:solidFill>
              <a:latin typeface="Old English Text MT" pitchFamily="66" charset="0"/>
            </a:endParaRPr>
          </a:p>
        </p:txBody>
      </p:sp>
    </p:spTree>
    <p:extLst>
      <p:ext uri="{BB962C8B-B14F-4D97-AF65-F5344CB8AC3E}">
        <p14:creationId xmlns:p14="http://schemas.microsoft.com/office/powerpoint/2010/main" val="4149748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ln>
                  <a:solidFill>
                    <a:srgbClr val="FFFF00"/>
                  </a:solidFill>
                </a:ln>
                <a:solidFill>
                  <a:schemeClr val="tx1"/>
                </a:solidFill>
                <a:latin typeface="Old English Text MT" pitchFamily="66" charset="0"/>
              </a:rPr>
              <a:t>Oswagachie</a:t>
            </a:r>
            <a:endParaRPr lang="en-US" dirty="0">
              <a:ln>
                <a:solidFill>
                  <a:srgbClr val="FFFF00"/>
                </a:solidFill>
              </a:ln>
              <a:solidFill>
                <a:schemeClr val="tx1"/>
              </a:solidFill>
              <a:latin typeface="Old English Text MT"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295400"/>
            <a:ext cx="4953000" cy="37147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0" y="1981200"/>
            <a:ext cx="5080000" cy="3810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4800" y="1938981"/>
            <a:ext cx="6045200" cy="45339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0" y="1295400"/>
            <a:ext cx="7162800" cy="5372100"/>
          </a:xfrm>
          <a:prstGeom prst="rect">
            <a:avLst/>
          </a:prstGeom>
        </p:spPr>
      </p:pic>
    </p:spTree>
    <p:extLst>
      <p:ext uri="{BB962C8B-B14F-4D97-AF65-F5344CB8AC3E}">
        <p14:creationId xmlns:p14="http://schemas.microsoft.com/office/powerpoint/2010/main" val="365395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9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18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27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n>
                  <a:solidFill>
                    <a:srgbClr val="FFFF00"/>
                  </a:solidFill>
                </a:ln>
                <a:solidFill>
                  <a:schemeClr val="tx1"/>
                </a:solidFill>
                <a:latin typeface="Old English Text MT" pitchFamily="66" charset="0"/>
              </a:rPr>
              <a:t>Group Activity</a:t>
            </a:r>
            <a:endParaRPr lang="en-US" dirty="0">
              <a:ln>
                <a:solidFill>
                  <a:srgbClr val="FFFF00"/>
                </a:solidFill>
              </a:ln>
              <a:solidFill>
                <a:schemeClr val="tx1"/>
              </a:solidFill>
              <a:latin typeface="Old English Text MT"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9674" y="1559155"/>
            <a:ext cx="3619315" cy="2839212"/>
          </a:xfrm>
          <a:prstGeom prst="rect">
            <a:avLst/>
          </a:prstGeom>
        </p:spPr>
      </p:pic>
      <p:sp>
        <p:nvSpPr>
          <p:cNvPr id="5" name="Rectangle 4"/>
          <p:cNvSpPr/>
          <p:nvPr/>
        </p:nvSpPr>
        <p:spPr>
          <a:xfrm>
            <a:off x="228600" y="1559156"/>
            <a:ext cx="5181600" cy="28392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ln>
                  <a:solidFill>
                    <a:srgbClr val="002060"/>
                  </a:solidFill>
                </a:ln>
                <a:solidFill>
                  <a:sysClr val="windowText" lastClr="000000"/>
                </a:solidFill>
                <a:latin typeface="Matura MT Script Capitals" pitchFamily="66" charset="0"/>
              </a:rPr>
              <a:t>One of the things in life worth paying money for is good food. Too bad we are not providing you with food like this, but tell us what you want to get from NSBE that you feel will make your money worth it. </a:t>
            </a:r>
            <a:endParaRPr lang="en-US" sz="2400" dirty="0">
              <a:ln>
                <a:solidFill>
                  <a:srgbClr val="002060"/>
                </a:solidFill>
              </a:ln>
              <a:solidFill>
                <a:sysClr val="windowText" lastClr="000000"/>
              </a:solidFill>
              <a:latin typeface="Matura MT Script Capitals" pitchFamily="66" charset="0"/>
            </a:endParaRPr>
          </a:p>
        </p:txBody>
      </p:sp>
      <p:sp>
        <p:nvSpPr>
          <p:cNvPr id="7" name="Rectangle 6"/>
          <p:cNvSpPr/>
          <p:nvPr/>
        </p:nvSpPr>
        <p:spPr>
          <a:xfrm>
            <a:off x="228600" y="5029200"/>
            <a:ext cx="1779373" cy="571500"/>
          </a:xfrm>
          <a:prstGeom prst="rect">
            <a:avLst/>
          </a:prstGeom>
          <a:ln>
            <a:solidFill>
              <a:srgbClr val="0066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u="sng" dirty="0" smtClean="0">
                <a:ln>
                  <a:solidFill>
                    <a:srgbClr val="002060"/>
                  </a:solidFill>
                </a:ln>
                <a:solidFill>
                  <a:sysClr val="windowText" lastClr="000000"/>
                </a:solidFill>
                <a:latin typeface="Old English Text MT" pitchFamily="66" charset="0"/>
              </a:rPr>
              <a:t>4 categories</a:t>
            </a:r>
            <a:endParaRPr lang="en-US" sz="2400" u="sng" dirty="0">
              <a:ln>
                <a:solidFill>
                  <a:srgbClr val="002060"/>
                </a:solidFill>
              </a:ln>
              <a:solidFill>
                <a:sysClr val="windowText" lastClr="000000"/>
              </a:solidFill>
              <a:latin typeface="Old English Text MT" pitchFamily="66" charset="0"/>
            </a:endParaRPr>
          </a:p>
        </p:txBody>
      </p:sp>
      <p:sp>
        <p:nvSpPr>
          <p:cNvPr id="8" name="Rectangle 7"/>
          <p:cNvSpPr/>
          <p:nvPr/>
        </p:nvSpPr>
        <p:spPr>
          <a:xfrm>
            <a:off x="2819400" y="4572000"/>
            <a:ext cx="5181600" cy="190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r>
              <a:rPr lang="en-US" sz="2400" dirty="0" smtClean="0">
                <a:ln>
                  <a:solidFill>
                    <a:srgbClr val="002060"/>
                  </a:solidFill>
                </a:ln>
                <a:solidFill>
                  <a:sysClr val="windowText" lastClr="000000"/>
                </a:solidFill>
              </a:rPr>
              <a:t>Professional-Career Building</a:t>
            </a:r>
          </a:p>
          <a:p>
            <a:pPr marL="285750" indent="-285750" algn="ctr">
              <a:buFont typeface="Arial" pitchFamily="34" charset="0"/>
              <a:buChar char="•"/>
            </a:pPr>
            <a:r>
              <a:rPr lang="en-US" sz="2400" dirty="0" smtClean="0">
                <a:ln>
                  <a:solidFill>
                    <a:srgbClr val="002060"/>
                  </a:solidFill>
                </a:ln>
                <a:solidFill>
                  <a:sysClr val="windowText" lastClr="000000"/>
                </a:solidFill>
              </a:rPr>
              <a:t>Leadership Experience </a:t>
            </a:r>
          </a:p>
          <a:p>
            <a:pPr marL="285750" indent="-285750" algn="ctr">
              <a:buFont typeface="Arial" pitchFamily="34" charset="0"/>
              <a:buChar char="•"/>
            </a:pPr>
            <a:r>
              <a:rPr lang="en-US" sz="2400" dirty="0" smtClean="0">
                <a:ln>
                  <a:solidFill>
                    <a:srgbClr val="002060"/>
                  </a:solidFill>
                </a:ln>
                <a:solidFill>
                  <a:sysClr val="windowText" lastClr="000000"/>
                </a:solidFill>
              </a:rPr>
              <a:t>Academic Performance</a:t>
            </a:r>
          </a:p>
          <a:p>
            <a:pPr marL="285750" indent="-285750" algn="ctr">
              <a:buFont typeface="Arial" pitchFamily="34" charset="0"/>
              <a:buChar char="•"/>
            </a:pPr>
            <a:r>
              <a:rPr lang="en-US" sz="2400" dirty="0" smtClean="0">
                <a:ln>
                  <a:solidFill>
                    <a:srgbClr val="002060"/>
                  </a:solidFill>
                </a:ln>
                <a:solidFill>
                  <a:sysClr val="windowText" lastClr="000000"/>
                </a:solidFill>
              </a:rPr>
              <a:t>Personal/Social Development</a:t>
            </a:r>
            <a:endParaRPr lang="en-US" sz="2400" dirty="0">
              <a:ln>
                <a:solidFill>
                  <a:srgbClr val="002060"/>
                </a:solidFill>
              </a:ln>
              <a:solidFill>
                <a:sysClr val="windowText" lastClr="000000"/>
              </a:solidFill>
            </a:endParaRPr>
          </a:p>
        </p:txBody>
      </p:sp>
      <p:cxnSp>
        <p:nvCxnSpPr>
          <p:cNvPr id="10" name="Straight Arrow Connector 9"/>
          <p:cNvCxnSpPr>
            <a:stCxn id="7" idx="3"/>
          </p:cNvCxnSpPr>
          <p:nvPr/>
        </p:nvCxnSpPr>
        <p:spPr>
          <a:xfrm flipV="1">
            <a:off x="2007973" y="5029200"/>
            <a:ext cx="1421027" cy="285750"/>
          </a:xfrm>
          <a:prstGeom prst="straightConnector1">
            <a:avLst/>
          </a:prstGeom>
          <a:ln>
            <a:solidFill>
              <a:srgbClr val="006600"/>
            </a:solidFill>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a:stCxn id="7" idx="3"/>
          </p:cNvCxnSpPr>
          <p:nvPr/>
        </p:nvCxnSpPr>
        <p:spPr>
          <a:xfrm>
            <a:off x="2007973" y="5314950"/>
            <a:ext cx="1802027" cy="19050"/>
          </a:xfrm>
          <a:prstGeom prst="straightConnector1">
            <a:avLst/>
          </a:prstGeom>
          <a:ln>
            <a:solidFill>
              <a:srgbClr val="006600"/>
            </a:solidFill>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a:stCxn id="7" idx="3"/>
          </p:cNvCxnSpPr>
          <p:nvPr/>
        </p:nvCxnSpPr>
        <p:spPr>
          <a:xfrm>
            <a:off x="2007973" y="5314950"/>
            <a:ext cx="1802027" cy="400050"/>
          </a:xfrm>
          <a:prstGeom prst="straightConnector1">
            <a:avLst/>
          </a:prstGeom>
          <a:ln>
            <a:solidFill>
              <a:srgbClr val="006600"/>
            </a:solidFill>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a:stCxn id="7" idx="3"/>
          </p:cNvCxnSpPr>
          <p:nvPr/>
        </p:nvCxnSpPr>
        <p:spPr>
          <a:xfrm>
            <a:off x="2007973" y="5314950"/>
            <a:ext cx="1421027" cy="704850"/>
          </a:xfrm>
          <a:prstGeom prst="straightConnector1">
            <a:avLst/>
          </a:prstGeom>
          <a:ln>
            <a:solidFill>
              <a:srgbClr val="006600"/>
            </a:solidFill>
            <a:tailEnd type="arrow"/>
          </a:ln>
        </p:spPr>
        <p:style>
          <a:lnRef idx="2">
            <a:schemeClr val="dk1"/>
          </a:lnRef>
          <a:fillRef idx="0">
            <a:schemeClr val="dk1"/>
          </a:fillRef>
          <a:effectRef idx="1">
            <a:schemeClr val="dk1"/>
          </a:effectRef>
          <a:fontRef idx="minor">
            <a:schemeClr val="tx1"/>
          </a:fontRef>
        </p:style>
      </p:cxnSp>
      <p:sp>
        <p:nvSpPr>
          <p:cNvPr id="32" name="Rectangle 31"/>
          <p:cNvSpPr/>
          <p:nvPr/>
        </p:nvSpPr>
        <p:spPr>
          <a:xfrm>
            <a:off x="7394369" y="4881562"/>
            <a:ext cx="320669" cy="2952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3</a:t>
            </a:r>
          </a:p>
        </p:txBody>
      </p:sp>
      <p:sp>
        <p:nvSpPr>
          <p:cNvPr id="33" name="Rectangle 32"/>
          <p:cNvSpPr/>
          <p:nvPr/>
        </p:nvSpPr>
        <p:spPr>
          <a:xfrm>
            <a:off x="7016338" y="5229225"/>
            <a:ext cx="320669" cy="2952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1</a:t>
            </a:r>
          </a:p>
        </p:txBody>
      </p:sp>
      <p:sp>
        <p:nvSpPr>
          <p:cNvPr id="34" name="Rectangle 33"/>
          <p:cNvSpPr/>
          <p:nvPr/>
        </p:nvSpPr>
        <p:spPr>
          <a:xfrm>
            <a:off x="7138996" y="5580748"/>
            <a:ext cx="320669" cy="2952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4</a:t>
            </a:r>
            <a:endParaRPr lang="en-US" dirty="0"/>
          </a:p>
        </p:txBody>
      </p:sp>
      <p:sp>
        <p:nvSpPr>
          <p:cNvPr id="35" name="Rectangle 34"/>
          <p:cNvSpPr/>
          <p:nvPr/>
        </p:nvSpPr>
        <p:spPr>
          <a:xfrm>
            <a:off x="7484984" y="5947719"/>
            <a:ext cx="320669" cy="2952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2</a:t>
            </a:r>
            <a:endParaRPr lang="en-US" dirty="0"/>
          </a:p>
        </p:txBody>
      </p:sp>
      <p:sp>
        <p:nvSpPr>
          <p:cNvPr id="36" name="Rectangle 35"/>
          <p:cNvSpPr/>
          <p:nvPr/>
        </p:nvSpPr>
        <p:spPr>
          <a:xfrm>
            <a:off x="5489674" y="4398368"/>
            <a:ext cx="3619315" cy="3260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What is this doing here??</a:t>
            </a:r>
            <a:endParaRPr lang="en-US" dirty="0"/>
          </a:p>
        </p:txBody>
      </p:sp>
    </p:spTree>
    <p:extLst>
      <p:ext uri="{BB962C8B-B14F-4D97-AF65-F5344CB8AC3E}">
        <p14:creationId xmlns:p14="http://schemas.microsoft.com/office/powerpoint/2010/main" val="203611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9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100"/>
                                        <p:tgtEl>
                                          <p:spTgt spid="5"/>
                                        </p:tgtEl>
                                      </p:cBhvr>
                                    </p:animEffect>
                                    <p:anim calcmode="lin" valueType="num">
                                      <p:cBhvr>
                                        <p:cTn id="16" dur="1100" fill="hold"/>
                                        <p:tgtEl>
                                          <p:spTgt spid="5"/>
                                        </p:tgtEl>
                                        <p:attrNameLst>
                                          <p:attrName>ppt_x</p:attrName>
                                        </p:attrNameLst>
                                      </p:cBhvr>
                                      <p:tavLst>
                                        <p:tav tm="0">
                                          <p:val>
                                            <p:strVal val="#ppt_x"/>
                                          </p:val>
                                        </p:tav>
                                        <p:tav tm="100000">
                                          <p:val>
                                            <p:strVal val="#ppt_x"/>
                                          </p:val>
                                        </p:tav>
                                      </p:tavLst>
                                    </p:anim>
                                    <p:anim calcmode="lin" valueType="num">
                                      <p:cBhvr>
                                        <p:cTn id="17" dur="1100" fill="hold"/>
                                        <p:tgtEl>
                                          <p:spTgt spid="5"/>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37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460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6" presetClass="entr" presetSubtype="21" fill="hold" nodeType="withEffect">
                                  <p:stCondLst>
                                    <p:cond delay="580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par>
                                <p:cTn id="27" presetID="16" presetClass="entr" presetSubtype="21" fill="hold" nodeType="withEffect">
                                  <p:stCondLst>
                                    <p:cond delay="5800"/>
                                  </p:stCondLst>
                                  <p:childTnLst>
                                    <p:set>
                                      <p:cBhvr>
                                        <p:cTn id="28" dur="1" fill="hold">
                                          <p:stCondLst>
                                            <p:cond delay="0"/>
                                          </p:stCondLst>
                                        </p:cTn>
                                        <p:tgtEl>
                                          <p:spTgt spid="13"/>
                                        </p:tgtEl>
                                        <p:attrNameLst>
                                          <p:attrName>style.visibility</p:attrName>
                                        </p:attrNameLst>
                                      </p:cBhvr>
                                      <p:to>
                                        <p:strVal val="visible"/>
                                      </p:to>
                                    </p:set>
                                    <p:animEffect transition="in" filter="barn(inVertical)">
                                      <p:cBhvr>
                                        <p:cTn id="29" dur="500"/>
                                        <p:tgtEl>
                                          <p:spTgt spid="13"/>
                                        </p:tgtEl>
                                      </p:cBhvr>
                                    </p:animEffect>
                                  </p:childTnLst>
                                </p:cTn>
                              </p:par>
                              <p:par>
                                <p:cTn id="30" presetID="16" presetClass="entr" presetSubtype="21" fill="hold" nodeType="withEffect">
                                  <p:stCondLst>
                                    <p:cond delay="5800"/>
                                  </p:stCondLst>
                                  <p:childTnLst>
                                    <p:set>
                                      <p:cBhvr>
                                        <p:cTn id="31" dur="1" fill="hold">
                                          <p:stCondLst>
                                            <p:cond delay="0"/>
                                          </p:stCondLst>
                                        </p:cTn>
                                        <p:tgtEl>
                                          <p:spTgt spid="16"/>
                                        </p:tgtEl>
                                        <p:attrNameLst>
                                          <p:attrName>style.visibility</p:attrName>
                                        </p:attrNameLst>
                                      </p:cBhvr>
                                      <p:to>
                                        <p:strVal val="visible"/>
                                      </p:to>
                                    </p:set>
                                    <p:animEffect transition="in" filter="barn(inVertical)">
                                      <p:cBhvr>
                                        <p:cTn id="32" dur="500"/>
                                        <p:tgtEl>
                                          <p:spTgt spid="16"/>
                                        </p:tgtEl>
                                      </p:cBhvr>
                                    </p:animEffect>
                                  </p:childTnLst>
                                </p:cTn>
                              </p:par>
                              <p:par>
                                <p:cTn id="33" presetID="16" presetClass="entr" presetSubtype="21" fill="hold" nodeType="withEffect">
                                  <p:stCondLst>
                                    <p:cond delay="5800"/>
                                  </p:stCondLst>
                                  <p:childTnLst>
                                    <p:set>
                                      <p:cBhvr>
                                        <p:cTn id="34" dur="1" fill="hold">
                                          <p:stCondLst>
                                            <p:cond delay="0"/>
                                          </p:stCondLst>
                                        </p:cTn>
                                        <p:tgtEl>
                                          <p:spTgt spid="19"/>
                                        </p:tgtEl>
                                        <p:attrNameLst>
                                          <p:attrName>style.visibility</p:attrName>
                                        </p:attrNameLst>
                                      </p:cBhvr>
                                      <p:to>
                                        <p:strVal val="visible"/>
                                      </p:to>
                                    </p:set>
                                    <p:animEffect transition="in" filter="barn(inVertical)">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par>
                                <p:cTn id="41" presetID="10" presetClass="entr" presetSubtype="0" fill="hold" grpId="0" nodeType="withEffect">
                                  <p:stCondLst>
                                    <p:cond delay="100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par>
                                <p:cTn id="44" presetID="10" presetClass="entr" presetSubtype="0" fill="hold" grpId="0" nodeType="withEffect">
                                  <p:stCondLst>
                                    <p:cond delay="200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par>
                                <p:cTn id="47" presetID="10" presetClass="entr" presetSubtype="0" fill="hold" grpId="0" nodeType="withEffect">
                                  <p:stCondLst>
                                    <p:cond delay="300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P spid="32" grpId="0" animBg="1"/>
      <p:bldP spid="33" grpId="0" animBg="1"/>
      <p:bldP spid="34" grpId="0" animBg="1"/>
      <p:bldP spid="35"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itchFamily="2" charset="2"/>
              <a:buChar char="v"/>
            </a:pPr>
            <a:r>
              <a:rPr lang="en-US" dirty="0" smtClean="0">
                <a:latin typeface="Baskerville Old Face" pitchFamily="18" charset="0"/>
              </a:rPr>
              <a:t>Career Fair Workshop </a:t>
            </a:r>
          </a:p>
          <a:p>
            <a:pPr>
              <a:buFont typeface="Wingdings" pitchFamily="2" charset="2"/>
              <a:buChar char="v"/>
            </a:pPr>
            <a:r>
              <a:rPr lang="en-US" dirty="0" smtClean="0">
                <a:latin typeface="Baskerville Old Face" pitchFamily="18" charset="0"/>
              </a:rPr>
              <a:t>How to find summer research/internship workshop</a:t>
            </a:r>
          </a:p>
          <a:p>
            <a:pPr>
              <a:buFont typeface="Wingdings" pitchFamily="2" charset="2"/>
              <a:buChar char="v"/>
            </a:pPr>
            <a:r>
              <a:rPr lang="en-US" dirty="0" smtClean="0">
                <a:latin typeface="Baskerville Old Face" pitchFamily="18" charset="0"/>
              </a:rPr>
              <a:t>Career Fair at Regional and National Conferences</a:t>
            </a:r>
          </a:p>
          <a:p>
            <a:pPr>
              <a:buFont typeface="Wingdings" pitchFamily="2" charset="2"/>
              <a:buChar char="v"/>
            </a:pPr>
            <a:r>
              <a:rPr lang="en-US" dirty="0" smtClean="0">
                <a:latin typeface="Baskerville Old Face" pitchFamily="18" charset="0"/>
              </a:rPr>
              <a:t>Mentorship program-Mentors help their mentee find summer opportunities</a:t>
            </a:r>
          </a:p>
          <a:p>
            <a:pPr>
              <a:buFont typeface="Wingdings" pitchFamily="2" charset="2"/>
              <a:buChar char="v"/>
            </a:pPr>
            <a:r>
              <a:rPr lang="en-US" dirty="0" smtClean="0">
                <a:latin typeface="Baskerville Old Face" pitchFamily="18" charset="0"/>
              </a:rPr>
              <a:t>Resume workshops</a:t>
            </a:r>
          </a:p>
          <a:p>
            <a:pPr>
              <a:buFont typeface="Wingdings" pitchFamily="2" charset="2"/>
              <a:buChar char="v"/>
            </a:pPr>
            <a:r>
              <a:rPr lang="en-US" dirty="0" smtClean="0">
                <a:latin typeface="Baskerville Old Face" pitchFamily="18" charset="0"/>
              </a:rPr>
              <a:t>?Mock Interview?-</a:t>
            </a:r>
            <a:r>
              <a:rPr lang="en-US" i="1" dirty="0" smtClean="0">
                <a:latin typeface="Baskerville Old Face" pitchFamily="18" charset="0"/>
              </a:rPr>
              <a:t>Tentative</a:t>
            </a:r>
          </a:p>
          <a:p>
            <a:pPr>
              <a:buFont typeface="Wingdings" pitchFamily="2" charset="2"/>
              <a:buChar char="v"/>
            </a:pPr>
            <a:endParaRPr lang="en-US" dirty="0" smtClean="0">
              <a:latin typeface="Baskerville Old Face" pitchFamily="18" charset="0"/>
            </a:endParaRPr>
          </a:p>
          <a:p>
            <a:pPr>
              <a:buFont typeface="Wingdings" pitchFamily="2" charset="2"/>
              <a:buChar char="v"/>
            </a:pPr>
            <a:endParaRPr lang="en-US" dirty="0">
              <a:latin typeface="Baskerville Old Face" pitchFamily="18" charset="0"/>
            </a:endParaRPr>
          </a:p>
        </p:txBody>
      </p:sp>
      <p:sp>
        <p:nvSpPr>
          <p:cNvPr id="3" name="Title 2"/>
          <p:cNvSpPr>
            <a:spLocks noGrp="1"/>
          </p:cNvSpPr>
          <p:nvPr>
            <p:ph type="title"/>
          </p:nvPr>
        </p:nvSpPr>
        <p:spPr/>
        <p:txBody>
          <a:bodyPr/>
          <a:lstStyle/>
          <a:p>
            <a:r>
              <a:rPr lang="en-US" dirty="0" smtClean="0">
                <a:ln>
                  <a:solidFill>
                    <a:srgbClr val="FFFF00"/>
                  </a:solidFill>
                </a:ln>
                <a:solidFill>
                  <a:schemeClr val="tx1"/>
                </a:solidFill>
                <a:latin typeface="Old English Text MT" pitchFamily="66" charset="0"/>
              </a:rPr>
              <a:t>Professionalism</a:t>
            </a:r>
            <a:endParaRPr lang="en-US" dirty="0">
              <a:ln>
                <a:solidFill>
                  <a:srgbClr val="FFFF00"/>
                </a:solidFill>
              </a:ln>
              <a:solidFill>
                <a:schemeClr val="tx1"/>
              </a:solidFill>
              <a:latin typeface="Old English Text MT" pitchFamily="66" charset="0"/>
            </a:endParaRPr>
          </a:p>
        </p:txBody>
      </p:sp>
    </p:spTree>
    <p:extLst>
      <p:ext uri="{BB962C8B-B14F-4D97-AF65-F5344CB8AC3E}">
        <p14:creationId xmlns:p14="http://schemas.microsoft.com/office/powerpoint/2010/main" val="244560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130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270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410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55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680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27C0DFB878A14B866BB642381DC080" ma:contentTypeVersion="0" ma:contentTypeDescription="Create a new document." ma:contentTypeScope="" ma:versionID="30c47f07a2bba5788249bc316b911bf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61EB235-3BBE-427A-AF04-C1DDB3CAF1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2EB91C5-6A84-44C7-B66B-C869E8DD8E16}">
  <ds:schemaRefs>
    <ds:schemaRef ds:uri="http://schemas.microsoft.com/sharepoint/v3/contenttype/forms"/>
  </ds:schemaRefs>
</ds:datastoreItem>
</file>

<file path=customXml/itemProps3.xml><?xml version="1.0" encoding="utf-8"?>
<ds:datastoreItem xmlns:ds="http://schemas.openxmlformats.org/officeDocument/2006/customXml" ds:itemID="{F8FE9FED-297C-4DE3-8187-97A48A080FB5}">
  <ds:schemaRefs>
    <ds:schemaRef ds:uri="http://schemas.microsoft.com/office/2006/metadata/properties"/>
    <ds:schemaRef ds:uri="http://purl.org/dc/dcmitype/"/>
    <ds:schemaRef ds:uri="http://schemas.microsoft.com/office/2006/documentManagement/types"/>
    <ds:schemaRef ds:uri="http://purl.org/dc/elements/1.1/"/>
    <ds:schemaRef ds:uri="http://purl.org/dc/terms/"/>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414</TotalTime>
  <Words>549</Words>
  <Application>Microsoft Office PowerPoint</Application>
  <PresentationFormat>On-screen Show (4:3)</PresentationFormat>
  <Paragraphs>102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NSBE 2nd General Body Meeting</vt:lpstr>
      <vt:lpstr> NSBE Mission</vt:lpstr>
      <vt:lpstr>Announcements</vt:lpstr>
      <vt:lpstr>Announcements</vt:lpstr>
      <vt:lpstr>Announcements</vt:lpstr>
      <vt:lpstr>Reminder</vt:lpstr>
      <vt:lpstr>Oswagachie</vt:lpstr>
      <vt:lpstr>Group Activity</vt:lpstr>
      <vt:lpstr>Professionalism</vt:lpstr>
      <vt:lpstr>Leadership</vt:lpstr>
      <vt:lpstr>Academic</vt:lpstr>
      <vt:lpstr>Personal Development</vt:lpstr>
      <vt:lpstr>“Keep it Real”</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Eliyah</cp:lastModifiedBy>
  <cp:revision>30</cp:revision>
  <dcterms:created xsi:type="dcterms:W3CDTF">2011-02-19T02:06:34Z</dcterms:created>
  <dcterms:modified xsi:type="dcterms:W3CDTF">2012-09-09T02:24:03Z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0x0101002427C0DFB878A14B866BB642381DC080</vt:lpwstr>
  </property>
</Properties>
</file>